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51"/>
  </p:notesMasterIdLst>
  <p:handoutMasterIdLst>
    <p:handoutMasterId r:id="rId52"/>
  </p:handoutMasterIdLst>
  <p:sldIdLst>
    <p:sldId id="256" r:id="rId5"/>
    <p:sldId id="517" r:id="rId6"/>
    <p:sldId id="519" r:id="rId7"/>
    <p:sldId id="518" r:id="rId8"/>
    <p:sldId id="521" r:id="rId9"/>
    <p:sldId id="522" r:id="rId10"/>
    <p:sldId id="523" r:id="rId11"/>
    <p:sldId id="550" r:id="rId12"/>
    <p:sldId id="549" r:id="rId13"/>
    <p:sldId id="551" r:id="rId14"/>
    <p:sldId id="552" r:id="rId15"/>
    <p:sldId id="554" r:id="rId16"/>
    <p:sldId id="553" r:id="rId17"/>
    <p:sldId id="555" r:id="rId18"/>
    <p:sldId id="556" r:id="rId19"/>
    <p:sldId id="557" r:id="rId20"/>
    <p:sldId id="558" r:id="rId21"/>
    <p:sldId id="559" r:id="rId22"/>
    <p:sldId id="561" r:id="rId23"/>
    <p:sldId id="560" r:id="rId24"/>
    <p:sldId id="562" r:id="rId25"/>
    <p:sldId id="563" r:id="rId26"/>
    <p:sldId id="564" r:id="rId27"/>
    <p:sldId id="565" r:id="rId28"/>
    <p:sldId id="566" r:id="rId29"/>
    <p:sldId id="567" r:id="rId30"/>
    <p:sldId id="568" r:id="rId31"/>
    <p:sldId id="569" r:id="rId32"/>
    <p:sldId id="570" r:id="rId33"/>
    <p:sldId id="572" r:id="rId34"/>
    <p:sldId id="573" r:id="rId35"/>
    <p:sldId id="574" r:id="rId36"/>
    <p:sldId id="575" r:id="rId37"/>
    <p:sldId id="576" r:id="rId38"/>
    <p:sldId id="579" r:id="rId39"/>
    <p:sldId id="578" r:id="rId40"/>
    <p:sldId id="580" r:id="rId41"/>
    <p:sldId id="581" r:id="rId42"/>
    <p:sldId id="582" r:id="rId43"/>
    <p:sldId id="583" r:id="rId44"/>
    <p:sldId id="584" r:id="rId45"/>
    <p:sldId id="585" r:id="rId46"/>
    <p:sldId id="586" r:id="rId47"/>
    <p:sldId id="587" r:id="rId48"/>
    <p:sldId id="588" r:id="rId49"/>
    <p:sldId id="589" r:id="rId50"/>
  </p:sldIdLst>
  <p:sldSz cx="9144000" cy="6858000" type="screen4x3"/>
  <p:notesSz cx="9928225" cy="6797675"/>
  <p:custDataLst>
    <p:tags r:id="rId5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F7575"/>
    <a:srgbClr val="FF8181"/>
    <a:srgbClr val="F9B277"/>
    <a:srgbClr val="FFB3B3"/>
    <a:srgbClr val="FCD5B5"/>
    <a:srgbClr val="92D050"/>
    <a:srgbClr val="D7E4BD"/>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gs" Target="tags/tag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353878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11675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4023092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205026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250417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627374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996827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953570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895017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346057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789874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925975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346044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289725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9176606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9642205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08831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8087299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2328808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991339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5937617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1729049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4877080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3475258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1252741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8290132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29225998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14797941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4730747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39</a:t>
            </a:fld>
            <a:endParaRPr lang="en-GB" dirty="0">
              <a:solidFill>
                <a:prstClr val="black"/>
              </a:solidFill>
            </a:endParaRPr>
          </a:p>
        </p:txBody>
      </p:sp>
    </p:spTree>
    <p:extLst>
      <p:ext uri="{BB962C8B-B14F-4D97-AF65-F5344CB8AC3E}">
        <p14:creationId xmlns:p14="http://schemas.microsoft.com/office/powerpoint/2010/main" val="3842173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40</a:t>
            </a:fld>
            <a:endParaRPr lang="en-GB" dirty="0">
              <a:solidFill>
                <a:prstClr val="black"/>
              </a:solidFill>
            </a:endParaRPr>
          </a:p>
        </p:txBody>
      </p:sp>
    </p:spTree>
    <p:extLst>
      <p:ext uri="{BB962C8B-B14F-4D97-AF65-F5344CB8AC3E}">
        <p14:creationId xmlns:p14="http://schemas.microsoft.com/office/powerpoint/2010/main" val="34650619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41</a:t>
            </a:fld>
            <a:endParaRPr lang="en-GB" dirty="0">
              <a:solidFill>
                <a:prstClr val="black"/>
              </a:solidFill>
            </a:endParaRPr>
          </a:p>
        </p:txBody>
      </p:sp>
    </p:spTree>
    <p:extLst>
      <p:ext uri="{BB962C8B-B14F-4D97-AF65-F5344CB8AC3E}">
        <p14:creationId xmlns:p14="http://schemas.microsoft.com/office/powerpoint/2010/main" val="10061349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42</a:t>
            </a:fld>
            <a:endParaRPr lang="en-GB" dirty="0">
              <a:solidFill>
                <a:prstClr val="black"/>
              </a:solidFill>
            </a:endParaRPr>
          </a:p>
        </p:txBody>
      </p:sp>
    </p:spTree>
    <p:extLst>
      <p:ext uri="{BB962C8B-B14F-4D97-AF65-F5344CB8AC3E}">
        <p14:creationId xmlns:p14="http://schemas.microsoft.com/office/powerpoint/2010/main" val="37338483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43</a:t>
            </a:fld>
            <a:endParaRPr lang="en-GB" dirty="0">
              <a:solidFill>
                <a:prstClr val="black"/>
              </a:solidFill>
            </a:endParaRPr>
          </a:p>
        </p:txBody>
      </p:sp>
    </p:spTree>
    <p:extLst>
      <p:ext uri="{BB962C8B-B14F-4D97-AF65-F5344CB8AC3E}">
        <p14:creationId xmlns:p14="http://schemas.microsoft.com/office/powerpoint/2010/main" val="3727954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44</a:t>
            </a:fld>
            <a:endParaRPr lang="en-GB" dirty="0">
              <a:solidFill>
                <a:prstClr val="black"/>
              </a:solidFill>
            </a:endParaRPr>
          </a:p>
        </p:txBody>
      </p:sp>
    </p:spTree>
    <p:extLst>
      <p:ext uri="{BB962C8B-B14F-4D97-AF65-F5344CB8AC3E}">
        <p14:creationId xmlns:p14="http://schemas.microsoft.com/office/powerpoint/2010/main" val="9379160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9494469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518540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764251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3657889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image" Target="../media/image2.jpeg"/><Relationship Id="rId4" Type="http://schemas.openxmlformats.org/officeDocument/2006/relationships/slide" Target="../slides/slide1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15616" y="643467"/>
            <a:ext cx="16270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50" b="1" dirty="0" smtClean="0">
                <a:latin typeface="Arial" panose="020B0604020202020204" pitchFamily="34" charset="0"/>
                <a:cs typeface="Arial" panose="020B0604020202020204" pitchFamily="34" charset="0"/>
              </a:rPr>
              <a:t>7.1 – Labour or Capital</a:t>
            </a:r>
            <a:endParaRPr lang="en-GB" sz="115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9" y="643467"/>
            <a:ext cx="8492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150" b="1" dirty="0" smtClean="0">
                <a:latin typeface="Arial" panose="020B0604020202020204" pitchFamily="34" charset="0"/>
                <a:cs typeface="Arial" panose="020B0604020202020204" pitchFamily="34" charset="0"/>
              </a:rPr>
              <a:t>Questions</a:t>
            </a:r>
            <a:endParaRPr lang="en-GB" sz="115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793173" y="643467"/>
            <a:ext cx="2066859" cy="37340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50" b="1" dirty="0" smtClean="0">
                <a:latin typeface="Arial" panose="020B0604020202020204" pitchFamily="34" charset="0"/>
                <a:cs typeface="Arial" panose="020B0604020202020204" pitchFamily="34" charset="0"/>
              </a:rPr>
              <a:t>7.2 – Competitive Pressures</a:t>
            </a:r>
            <a:endParaRPr lang="en-GB" sz="1150" b="1" dirty="0">
              <a:latin typeface="Arial" panose="020B0604020202020204" pitchFamily="34" charset="0"/>
              <a:cs typeface="Arial" panose="020B0604020202020204" pitchFamily="34" charset="0"/>
            </a:endParaRPr>
          </a:p>
        </p:txBody>
      </p:sp>
      <p:pic>
        <p:nvPicPr>
          <p:cNvPr id="22" name="Picture 21" descr="111004 logo tbs rehab slogan and  hi def.jpg"/>
          <p:cNvPicPr/>
          <p:nvPr userDrawn="1"/>
        </p:nvPicPr>
        <p:blipFill>
          <a:blip r:embed="rId5" cstate="screen">
            <a:extLst>
              <a:ext uri="{28A0092B-C50C-407E-A947-70E740481C1C}">
                <a14:useLocalDpi xmlns:a14="http://schemas.microsoft.com/office/drawing/2010/main"/>
              </a:ext>
            </a:extLst>
          </a:blip>
          <a:stretch>
            <a:fillRect/>
          </a:stretch>
        </p:blipFill>
        <p:spPr>
          <a:xfrm>
            <a:off x="7772457" y="44624"/>
            <a:ext cx="1336047" cy="972243"/>
          </a:xfrm>
          <a:prstGeom prst="rect">
            <a:avLst/>
          </a:prstGeom>
        </p:spPr>
      </p:pic>
      <p:sp>
        <p:nvSpPr>
          <p:cNvPr id="8" name="Round Same Side Corner Rectangle 7">
            <a:hlinkClick r:id="rId6" action="ppaction://hlinksldjump"/>
          </p:cNvPr>
          <p:cNvSpPr/>
          <p:nvPr userDrawn="1"/>
        </p:nvSpPr>
        <p:spPr>
          <a:xfrm>
            <a:off x="4932040" y="643467"/>
            <a:ext cx="1800200" cy="357189"/>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50" b="1" dirty="0" smtClean="0">
                <a:latin typeface="Arial" panose="020B0604020202020204" pitchFamily="34" charset="0"/>
                <a:cs typeface="Arial" panose="020B0604020202020204" pitchFamily="34" charset="0"/>
              </a:rPr>
              <a:t>7.3 – Capacity Utilisation</a:t>
            </a:r>
            <a:endParaRPr lang="en-GB" sz="115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hornby.com/uk-en/news/simonsays/east-goes-west/" TargetMode="External"/><Relationship Id="rId7" Type="http://schemas.openxmlformats.org/officeDocument/2006/relationships/hyperlink" Target="https://www.theguardian.com/business/2014/mar/03/production-returning-uk-manufacturers-chin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www.economicvoice.com/is-manufacturing-going-to-return-to-the-uk/" TargetMode="Externa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hornby.com/uk-en/news/simonsays/east-goes-west/" TargetMode="External"/><Relationship Id="rId7" Type="http://schemas.openxmlformats.org/officeDocument/2006/relationships/hyperlink" Target="https://www.theguardian.com/business/2014/mar/03/production-returning-uk-manufacturers-china"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www.economicvoice.com/is-manufacturing-going-to-return-to-the-uk/" TargetMode="Externa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hornby.com/uk-en/news/simonsays/east-goes-west/" TargetMode="External"/><Relationship Id="rId7" Type="http://schemas.openxmlformats.org/officeDocument/2006/relationships/hyperlink" Target="https://www.theguardian.com/business/2014/mar/03/production-returning-uk-manufacturers-china"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www.economicvoice.com/is-manufacturing-going-to-return-to-the-uk/" TargetMode="Externa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hornby.com/uk-en/news/simonsays/east-goes-west/" TargetMode="External"/><Relationship Id="rId7" Type="http://schemas.openxmlformats.org/officeDocument/2006/relationships/hyperlink" Target="https://www.theguardian.com/business/2014/mar/03/production-returning-uk-manufacturers-china"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www.economicvoice.com/is-manufacturing-going-to-return-to-the-uk/" TargetMode="Externa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Resources/Unit%2002%20-%20Chapter%2007%20-%20Capacity%20Utilisation.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Resources/Unit%2002%20-%20Chapter%2007%20-%20Capacity%20Utilisation.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Resources/Unit%2002%20-%20Chapter%2007%20-%20Capacity%20Utilisation.docx" TargetMode="External"/><Relationship Id="rId7"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Resources/Chapter%2002/7%20-%20Exam%20Questions.docx" TargetMode="External"/><Relationship Id="rId4" Type="http://schemas.openxmlformats.org/officeDocument/2006/relationships/image" Target="../media/image26.jpeg"/></Relationships>
</file>

<file path=ppt/slides/_rels/slide33.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Resources/Chapter%2002/7%20-%20Exam%20Questions.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Resources/Chapter%2002/7%20-%20Exam%20Questions.docx" TargetMode="External"/><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Resources/Chapter%2002/7%20-%20Exam%20Questions.docx"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Resources/Chapter%2002/7%20-%20Exam%20Questions.docx"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0120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07 - Productivity and Efficiency</a:t>
            </a:r>
            <a:endPar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056784" cy="5632311"/>
          </a:xfrm>
          <a:prstGeom prst="rect">
            <a:avLst/>
          </a:prstGeom>
        </p:spPr>
        <p:txBody>
          <a:bodyPr wrap="square">
            <a:spAutoFit/>
          </a:bodyPr>
          <a:lstStyle/>
          <a:p>
            <a:pPr marL="439738" indent="-439738">
              <a:buClr>
                <a:schemeClr val="accent6">
                  <a:lumMod val="50000"/>
                </a:schemeClr>
              </a:buClr>
              <a:buFont typeface="Wingdings 3" panose="05040102010807070707" pitchFamily="18" charset="2"/>
              <a:buChar char=""/>
            </a:pPr>
            <a:r>
              <a:rPr lang="en-US" sz="2000" dirty="0"/>
              <a:t>Economies can be divided into three sectors:</a:t>
            </a:r>
          </a:p>
          <a:p>
            <a:pPr marL="812800" indent="-373063">
              <a:buClr>
                <a:schemeClr val="accent6">
                  <a:lumMod val="50000"/>
                </a:schemeClr>
              </a:buClr>
              <a:buFont typeface="Arial" panose="020B0604020202020204" pitchFamily="34" charset="0"/>
              <a:buChar char="•"/>
            </a:pPr>
            <a:r>
              <a:rPr lang="en-US" sz="2000" dirty="0" smtClean="0"/>
              <a:t>The </a:t>
            </a:r>
            <a:r>
              <a:rPr lang="en-US" sz="2000" dirty="0"/>
              <a:t>primary sector, agriculture, fisheries and forestry, and mining and quarrying -3% of total production.</a:t>
            </a:r>
          </a:p>
          <a:p>
            <a:pPr marL="812800" indent="-373063">
              <a:buClr>
                <a:schemeClr val="accent6">
                  <a:lumMod val="50000"/>
                </a:schemeClr>
              </a:buClr>
              <a:buFont typeface="Arial" panose="020B0604020202020204" pitchFamily="34" charset="0"/>
              <a:buChar char="•"/>
            </a:pPr>
            <a:r>
              <a:rPr lang="en-US" sz="2000" dirty="0" smtClean="0"/>
              <a:t>The </a:t>
            </a:r>
            <a:r>
              <a:rPr lang="en-US" sz="2000" dirty="0"/>
              <a:t>secondary sector - manufacturing, energy production and construction - 22% of total production.</a:t>
            </a:r>
          </a:p>
          <a:p>
            <a:pPr marL="812800" indent="-373063">
              <a:buClr>
                <a:schemeClr val="accent6">
                  <a:lumMod val="50000"/>
                </a:schemeClr>
              </a:buClr>
              <a:buFont typeface="Arial" panose="020B0604020202020204" pitchFamily="34" charset="0"/>
              <a:buChar char="•"/>
            </a:pPr>
            <a:r>
              <a:rPr lang="en-US" sz="2000" dirty="0" smtClean="0"/>
              <a:t>The </a:t>
            </a:r>
            <a:r>
              <a:rPr lang="en-US" sz="2000" dirty="0"/>
              <a:t>tertiary sector - services - 75% of total production. This sector includes financial services, retailing, health, education, hotels and catering and public administration, among others.</a:t>
            </a:r>
          </a:p>
          <a:p>
            <a:pPr marL="439738" indent="-439738">
              <a:buClr>
                <a:schemeClr val="accent6">
                  <a:lumMod val="50000"/>
                </a:schemeClr>
              </a:buClr>
              <a:buFont typeface="Wingdings 3" panose="05040102010807070707" pitchFamily="18" charset="2"/>
              <a:buChar char=""/>
            </a:pPr>
            <a:r>
              <a:rPr lang="en-US" sz="2000" dirty="0"/>
              <a:t>Most people employed in the UK work in the tertiary sector. This is typical for a developed country. With the possible exception of Germany, many EU countries have seen their manufacturing sectors shrinking in recent years, as manufacturing activities were outsourced to countries with lower wage rates. In recent years, a new, fourth, sector has emerged, known as the quaternary sector and consisting of scientific research and development of new </a:t>
            </a:r>
            <a:r>
              <a:rPr lang="en-US" sz="2000" dirty="0" smtClean="0"/>
              <a:t>technologies.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7.1 </a:t>
            </a:r>
            <a:r>
              <a:rPr lang="en-GB" sz="4000" dirty="0"/>
              <a:t>– </a:t>
            </a:r>
            <a:r>
              <a:rPr lang="en-GB" sz="4000" dirty="0" smtClean="0"/>
              <a:t>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37</a:t>
            </a:r>
            <a:endParaRPr lang="en-GB" sz="1200" b="1" dirty="0">
              <a:latin typeface="Arial" panose="020B0604020202020204" pitchFamily="34" charset="0"/>
              <a:cs typeface="Arial" panose="020B0604020202020204" pitchFamily="34" charset="0"/>
            </a:endParaRPr>
          </a:p>
        </p:txBody>
      </p:sp>
      <p:pic>
        <p:nvPicPr>
          <p:cNvPr id="3074" name="Picture 2"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t="3624" r="69078" b="28962"/>
          <a:stretch/>
        </p:blipFill>
        <p:spPr bwMode="auto">
          <a:xfrm>
            <a:off x="7236296" y="1124744"/>
            <a:ext cx="1608113" cy="156717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l="35075" t="3624" r="34464" b="28962"/>
          <a:stretch/>
        </p:blipFill>
        <p:spPr bwMode="auto">
          <a:xfrm>
            <a:off x="7260232" y="2799795"/>
            <a:ext cx="1584177" cy="166550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l="69690" t="3624" b="28962"/>
          <a:stretch/>
        </p:blipFill>
        <p:spPr bwMode="auto">
          <a:xfrm>
            <a:off x="7272241" y="4573174"/>
            <a:ext cx="1576313" cy="159213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l="1696" t="75410" r="77386" b="3945"/>
          <a:stretch/>
        </p:blipFill>
        <p:spPr bwMode="auto">
          <a:xfrm>
            <a:off x="7524328" y="6022517"/>
            <a:ext cx="1141841"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91709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056784" cy="5706177"/>
          </a:xfrm>
          <a:prstGeom prst="rect">
            <a:avLst/>
          </a:prstGeom>
        </p:spPr>
        <p:txBody>
          <a:bodyPr wrap="square">
            <a:spAutoFit/>
          </a:bodyPr>
          <a:lstStyle/>
          <a:p>
            <a:pPr marL="439738" indent="-439738">
              <a:buClr>
                <a:schemeClr val="accent6">
                  <a:lumMod val="50000"/>
                </a:schemeClr>
              </a:buClr>
              <a:buFont typeface="Wingdings 3" panose="05040102010807070707" pitchFamily="18" charset="2"/>
              <a:buChar char=""/>
            </a:pPr>
            <a:r>
              <a:rPr lang="en-US" sz="2280" dirty="0" smtClean="0"/>
              <a:t>In </a:t>
            </a:r>
            <a:r>
              <a:rPr lang="en-US" sz="2280" dirty="0"/>
              <a:t>a healthy economy there is strong competition. Effective businesses therefore strive to market better products that will cost less. Lower costs can mean higher profits or lower prices. Lower prices can mean higher sales, a larger market share or a loyal customer. Increasing efficiency and cutting costs go together. They are achieved when ways are found to produce with fewer resources.</a:t>
            </a:r>
          </a:p>
          <a:p>
            <a:pPr marL="439738" indent="-439738">
              <a:buClr>
                <a:schemeClr val="accent6">
                  <a:lumMod val="50000"/>
                </a:schemeClr>
              </a:buClr>
              <a:buFont typeface="Wingdings 3" panose="05040102010807070707" pitchFamily="18" charset="2"/>
              <a:buChar char=""/>
            </a:pPr>
            <a:r>
              <a:rPr lang="en-US" sz="2280" dirty="0"/>
              <a:t>In order to stay competitive, all businesses have to increase their efficiency. One way to measure efficiency is by looking at productivity, or output per person employed. On average, over time, productivity in the UK grows by just under 2% per year. New technologies and better ways of managing people are the main drivers</a:t>
            </a:r>
            <a:r>
              <a:rPr lang="en-US" sz="2280" dirty="0" smtClean="0"/>
              <a:t>.</a:t>
            </a:r>
            <a:endParaRPr lang="en-US" sz="2280" dirty="0"/>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37</a:t>
            </a:r>
            <a:endParaRPr lang="en-GB" sz="1200" b="1" dirty="0">
              <a:latin typeface="Arial" panose="020B0604020202020204" pitchFamily="34" charset="0"/>
              <a:cs typeface="Arial" panose="020B0604020202020204" pitchFamily="34" charset="0"/>
            </a:endParaRPr>
          </a:p>
        </p:txBody>
      </p:sp>
      <p:pic>
        <p:nvPicPr>
          <p:cNvPr id="5" name="Picture 2"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t="3624" r="69078" b="28962"/>
          <a:stretch/>
        </p:blipFill>
        <p:spPr bwMode="auto">
          <a:xfrm>
            <a:off x="7236296" y="1124744"/>
            <a:ext cx="1608113" cy="15671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l="35075" t="3624" r="34464" b="28962"/>
          <a:stretch/>
        </p:blipFill>
        <p:spPr bwMode="auto">
          <a:xfrm>
            <a:off x="7260232" y="2799795"/>
            <a:ext cx="1584177" cy="16655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l="69690" t="3624" b="28962"/>
          <a:stretch/>
        </p:blipFill>
        <p:spPr bwMode="auto">
          <a:xfrm>
            <a:off x="7272241" y="4573174"/>
            <a:ext cx="1576313" cy="15921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Image result for primary secondary tertiary industries"/>
          <p:cNvPicPr>
            <a:picLocks noChangeAspect="1" noChangeArrowheads="1"/>
          </p:cNvPicPr>
          <p:nvPr/>
        </p:nvPicPr>
        <p:blipFill rotWithShape="1">
          <a:blip r:embed="rId3">
            <a:extLst>
              <a:ext uri="{28A0092B-C50C-407E-A947-70E740481C1C}">
                <a14:useLocalDpi xmlns:a14="http://schemas.microsoft.com/office/drawing/2010/main" val="0"/>
              </a:ext>
            </a:extLst>
          </a:blip>
          <a:srcRect l="1696" t="75410" r="77386" b="3945"/>
          <a:stretch/>
        </p:blipFill>
        <p:spPr bwMode="auto">
          <a:xfrm>
            <a:off x="7524328" y="6022517"/>
            <a:ext cx="1141841"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853637"/>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399827"/>
            <a:ext cx="8568952" cy="2197525"/>
          </a:xfrm>
          <a:prstGeom prst="rect">
            <a:avLst/>
          </a:prstGeom>
          <a:solidFill>
            <a:schemeClr val="accent6">
              <a:lumMod val="60000"/>
              <a:lumOff val="40000"/>
            </a:schemeClr>
          </a:solidFill>
          <a:ln w="76200">
            <a:solidFill>
              <a:srgbClr val="002060"/>
            </a:solidFill>
          </a:ln>
        </p:spPr>
        <p:txBody>
          <a:bodyPr wrap="square">
            <a:spAutoFit/>
          </a:bodyPr>
          <a:lstStyle/>
          <a:p>
            <a:pPr>
              <a:buClr>
                <a:schemeClr val="accent6">
                  <a:lumMod val="50000"/>
                </a:schemeClr>
              </a:buClr>
            </a:pPr>
            <a:r>
              <a:rPr lang="en-US" sz="2280" b="1" dirty="0"/>
              <a:t>Efficiency</a:t>
            </a:r>
            <a:r>
              <a:rPr lang="en-US" sz="2280" dirty="0"/>
              <a:t> means using resources in the most economical way possible. This means keeping costs to a minimum; businesses strive to organise their activities so that there is no wasting of employee time or of the capital equipment they use.</a:t>
            </a:r>
          </a:p>
          <a:p>
            <a:pPr>
              <a:buClr>
                <a:schemeClr val="accent6">
                  <a:lumMod val="50000"/>
                </a:schemeClr>
              </a:buClr>
            </a:pPr>
            <a:r>
              <a:rPr lang="en-US" sz="2280" b="1" dirty="0"/>
              <a:t>Productivity</a:t>
            </a:r>
            <a:r>
              <a:rPr lang="en-US" sz="2280" dirty="0"/>
              <a:t> in the labour market is usually defined as output per person but a tighter definition is output per hour worked.</a:t>
            </a:r>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38</a:t>
            </a:r>
            <a:endParaRPr lang="en-GB" sz="1200" b="1" dirty="0">
              <a:latin typeface="Arial" panose="020B0604020202020204" pitchFamily="34" charset="0"/>
              <a:cs typeface="Arial" panose="020B0604020202020204" pitchFamily="34" charset="0"/>
            </a:endParaRPr>
          </a:p>
        </p:txBody>
      </p:sp>
      <p:sp>
        <p:nvSpPr>
          <p:cNvPr id="3" name="Rounded Rectangle 2"/>
          <p:cNvSpPr/>
          <p:nvPr/>
        </p:nvSpPr>
        <p:spPr>
          <a:xfrm>
            <a:off x="539552" y="1196752"/>
            <a:ext cx="2016224" cy="108012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latin typeface="Arial" panose="020B0604020202020204" pitchFamily="34" charset="0"/>
                <a:cs typeface="Arial" panose="020B0604020202020204" pitchFamily="34" charset="0"/>
              </a:rPr>
              <a:t>Increasing Productivity</a:t>
            </a:r>
            <a:endParaRPr lang="en-GB" b="1"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3635896" y="1268760"/>
            <a:ext cx="2016224" cy="108012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Using fewer</a:t>
            </a:r>
            <a:br>
              <a:rPr lang="en-US" b="1" dirty="0">
                <a:solidFill>
                  <a:schemeClr val="tx1"/>
                </a:solidFill>
                <a:latin typeface="Arial" panose="020B0604020202020204" pitchFamily="34" charset="0"/>
                <a:cs typeface="Arial" panose="020B0604020202020204" pitchFamily="34" charset="0"/>
              </a:rPr>
            </a:br>
            <a:r>
              <a:rPr lang="en-US" b="1" dirty="0">
                <a:solidFill>
                  <a:schemeClr val="tx1"/>
                </a:solidFill>
                <a:latin typeface="Arial" panose="020B0604020202020204" pitchFamily="34" charset="0"/>
                <a:cs typeface="Arial" panose="020B0604020202020204" pitchFamily="34" charset="0"/>
              </a:rPr>
              <a:t>resources</a:t>
            </a:r>
            <a:endParaRPr lang="en-GB" b="1" dirty="0">
              <a:solidFill>
                <a:schemeClr val="tx1"/>
              </a:solidFill>
              <a:latin typeface="Arial" panose="020B0604020202020204" pitchFamily="34" charset="0"/>
              <a:cs typeface="Arial" panose="020B0604020202020204" pitchFamily="34" charset="0"/>
            </a:endParaRPr>
          </a:p>
        </p:txBody>
      </p:sp>
      <p:sp>
        <p:nvSpPr>
          <p:cNvPr id="12" name="Rounded Rectangle 11"/>
          <p:cNvSpPr/>
          <p:nvPr/>
        </p:nvSpPr>
        <p:spPr>
          <a:xfrm>
            <a:off x="6663857" y="1321119"/>
            <a:ext cx="2016224" cy="108012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latin typeface="Arial" panose="020B0604020202020204" pitchFamily="34" charset="0"/>
                <a:cs typeface="Arial" panose="020B0604020202020204" pitchFamily="34" charset="0"/>
              </a:rPr>
              <a:t>Production Costs fall</a:t>
            </a:r>
            <a:endParaRPr lang="en-GB" b="1" dirty="0">
              <a:solidFill>
                <a:schemeClr val="tx1"/>
              </a:solidFill>
              <a:latin typeface="Arial" panose="020B0604020202020204" pitchFamily="34" charset="0"/>
              <a:cs typeface="Arial" panose="020B0604020202020204" pitchFamily="34" charset="0"/>
            </a:endParaRPr>
          </a:p>
        </p:txBody>
      </p:sp>
      <p:sp>
        <p:nvSpPr>
          <p:cNvPr id="13" name="Rounded Rectangle 12"/>
          <p:cNvSpPr/>
          <p:nvPr/>
        </p:nvSpPr>
        <p:spPr>
          <a:xfrm>
            <a:off x="539552" y="3068960"/>
            <a:ext cx="2232248" cy="108012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latin typeface="Arial" panose="020B0604020202020204" pitchFamily="34" charset="0"/>
                <a:cs typeface="Arial" panose="020B0604020202020204" pitchFamily="34" charset="0"/>
              </a:rPr>
              <a:t>Business gains competitiveness</a:t>
            </a:r>
            <a:endParaRPr lang="en-GB" b="1" dirty="0">
              <a:solidFill>
                <a:schemeClr val="tx1"/>
              </a:solidFill>
              <a:latin typeface="Arial" panose="020B0604020202020204" pitchFamily="34" charset="0"/>
              <a:cs typeface="Arial" panose="020B0604020202020204" pitchFamily="34" charset="0"/>
            </a:endParaRPr>
          </a:p>
        </p:txBody>
      </p:sp>
      <p:sp>
        <p:nvSpPr>
          <p:cNvPr id="14" name="Rounded Rectangle 13"/>
          <p:cNvSpPr/>
          <p:nvPr/>
        </p:nvSpPr>
        <p:spPr>
          <a:xfrm>
            <a:off x="3707904" y="3140968"/>
            <a:ext cx="2016224" cy="108012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latin typeface="Arial" panose="020B0604020202020204" pitchFamily="34" charset="0"/>
                <a:cs typeface="Arial" panose="020B0604020202020204" pitchFamily="34" charset="0"/>
              </a:rPr>
              <a:t>Profits increase</a:t>
            </a:r>
            <a:endParaRPr lang="en-GB" b="1" dirty="0">
              <a:solidFill>
                <a:schemeClr val="tx1"/>
              </a:solidFill>
              <a:latin typeface="Arial" panose="020B0604020202020204" pitchFamily="34" charset="0"/>
              <a:cs typeface="Arial" panose="020B0604020202020204" pitchFamily="34" charset="0"/>
            </a:endParaRPr>
          </a:p>
        </p:txBody>
      </p:sp>
      <p:sp>
        <p:nvSpPr>
          <p:cNvPr id="15" name="Rounded Rectangle 14"/>
          <p:cNvSpPr/>
          <p:nvPr/>
        </p:nvSpPr>
        <p:spPr>
          <a:xfrm>
            <a:off x="6516216" y="3140968"/>
            <a:ext cx="2160240" cy="108012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a:solidFill>
                  <a:schemeClr val="tx1"/>
                </a:solidFill>
                <a:latin typeface="Arial" panose="020B0604020202020204" pitchFamily="34" charset="0"/>
                <a:cs typeface="Arial" panose="020B0604020202020204" pitchFamily="34" charset="0"/>
              </a:rPr>
              <a:t>Prices can be </a:t>
            </a:r>
            <a:r>
              <a:rPr lang="en-US" sz="1700" b="1" dirty="0" smtClean="0">
                <a:solidFill>
                  <a:schemeClr val="tx1"/>
                </a:solidFill>
                <a:latin typeface="Arial" panose="020B0604020202020204" pitchFamily="34" charset="0"/>
                <a:cs typeface="Arial" panose="020B0604020202020204" pitchFamily="34" charset="0"/>
              </a:rPr>
              <a:t>cut, sales rise, market </a:t>
            </a:r>
            <a:r>
              <a:rPr lang="en-US" sz="1700" b="1" dirty="0">
                <a:solidFill>
                  <a:schemeClr val="tx1"/>
                </a:solidFill>
                <a:latin typeface="Arial" panose="020B0604020202020204" pitchFamily="34" charset="0"/>
                <a:cs typeface="Arial" panose="020B0604020202020204" pitchFamily="34" charset="0"/>
              </a:rPr>
              <a:t>share rises</a:t>
            </a:r>
            <a:endParaRPr lang="en-GB" sz="1700" b="1" dirty="0">
              <a:solidFill>
                <a:schemeClr val="tx1"/>
              </a:solidFill>
              <a:latin typeface="Arial" panose="020B0604020202020204" pitchFamily="34" charset="0"/>
              <a:cs typeface="Arial" panose="020B0604020202020204" pitchFamily="34" charset="0"/>
            </a:endParaRPr>
          </a:p>
        </p:txBody>
      </p:sp>
      <p:sp>
        <p:nvSpPr>
          <p:cNvPr id="21" name="Right Arrow 20"/>
          <p:cNvSpPr/>
          <p:nvPr/>
        </p:nvSpPr>
        <p:spPr>
          <a:xfrm>
            <a:off x="2641753" y="1540977"/>
            <a:ext cx="936104" cy="391670"/>
          </a:xfrm>
          <a:prstGeom prst="rightArrow">
            <a:avLst/>
          </a:prstGeom>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a:off x="5724128" y="1612985"/>
            <a:ext cx="936104" cy="391670"/>
          </a:xfrm>
          <a:prstGeom prst="rightArrow">
            <a:avLst/>
          </a:prstGeom>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p:cNvSpPr/>
          <p:nvPr/>
        </p:nvSpPr>
        <p:spPr>
          <a:xfrm flipH="1">
            <a:off x="2771799" y="3471882"/>
            <a:ext cx="877415" cy="418291"/>
          </a:xfrm>
          <a:prstGeom prst="rightArrow">
            <a:avLst/>
          </a:prstGeom>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ight Arrow 26"/>
          <p:cNvSpPr/>
          <p:nvPr/>
        </p:nvSpPr>
        <p:spPr>
          <a:xfrm flipH="1">
            <a:off x="5724127" y="3471882"/>
            <a:ext cx="733399" cy="418291"/>
          </a:xfrm>
          <a:prstGeom prst="rightArrow">
            <a:avLst/>
          </a:prstGeom>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ight Arrow 27"/>
          <p:cNvSpPr/>
          <p:nvPr/>
        </p:nvSpPr>
        <p:spPr>
          <a:xfrm rot="16200000" flipH="1">
            <a:off x="7317850" y="2577704"/>
            <a:ext cx="708238" cy="418291"/>
          </a:xfrm>
          <a:prstGeom prst="rightArrow">
            <a:avLst/>
          </a:prstGeom>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2638018" y="1271536"/>
            <a:ext cx="915635" cy="369332"/>
          </a:xfrm>
          <a:prstGeom prst="rect">
            <a:avLst/>
          </a:prstGeom>
          <a:noFill/>
        </p:spPr>
        <p:txBody>
          <a:bodyPr wrap="none" rtlCol="0">
            <a:spAutoFit/>
          </a:bodyPr>
          <a:lstStyle/>
          <a:p>
            <a:r>
              <a:rPr lang="en-GB" b="1" dirty="0" smtClean="0"/>
              <a:t>means</a:t>
            </a:r>
            <a:endParaRPr lang="en-GB" b="1" dirty="0"/>
          </a:p>
        </p:txBody>
      </p:sp>
      <p:sp>
        <p:nvSpPr>
          <p:cNvPr id="30" name="TextBox 29"/>
          <p:cNvSpPr txBox="1"/>
          <p:nvPr/>
        </p:nvSpPr>
        <p:spPr>
          <a:xfrm>
            <a:off x="5965195" y="1271536"/>
            <a:ext cx="453970" cy="369332"/>
          </a:xfrm>
          <a:prstGeom prst="rect">
            <a:avLst/>
          </a:prstGeom>
          <a:noFill/>
        </p:spPr>
        <p:txBody>
          <a:bodyPr wrap="none" rtlCol="0">
            <a:spAutoFit/>
          </a:bodyPr>
          <a:lstStyle/>
          <a:p>
            <a:r>
              <a:rPr lang="en-GB" b="1" dirty="0" smtClean="0"/>
              <a:t>so</a:t>
            </a:r>
            <a:endParaRPr lang="en-GB" b="1" dirty="0"/>
          </a:p>
        </p:txBody>
      </p:sp>
      <p:sp>
        <p:nvSpPr>
          <p:cNvPr id="31" name="TextBox 30"/>
          <p:cNvSpPr txBox="1"/>
          <p:nvPr/>
        </p:nvSpPr>
        <p:spPr>
          <a:xfrm>
            <a:off x="6605576" y="2564904"/>
            <a:ext cx="966931" cy="369332"/>
          </a:xfrm>
          <a:prstGeom prst="rect">
            <a:avLst/>
          </a:prstGeom>
          <a:noFill/>
        </p:spPr>
        <p:txBody>
          <a:bodyPr wrap="none" rtlCol="0">
            <a:spAutoFit/>
          </a:bodyPr>
          <a:lstStyle/>
          <a:p>
            <a:r>
              <a:rPr lang="en-GB" b="1" dirty="0" smtClean="0"/>
              <a:t>so that</a:t>
            </a:r>
            <a:endParaRPr lang="en-GB" b="1" dirty="0"/>
          </a:p>
        </p:txBody>
      </p:sp>
      <p:sp>
        <p:nvSpPr>
          <p:cNvPr id="32" name="TextBox 31"/>
          <p:cNvSpPr txBox="1"/>
          <p:nvPr/>
        </p:nvSpPr>
        <p:spPr>
          <a:xfrm>
            <a:off x="5814892" y="3153684"/>
            <a:ext cx="671979" cy="369332"/>
          </a:xfrm>
          <a:prstGeom prst="rect">
            <a:avLst/>
          </a:prstGeom>
          <a:noFill/>
        </p:spPr>
        <p:txBody>
          <a:bodyPr wrap="none" rtlCol="0">
            <a:spAutoFit/>
          </a:bodyPr>
          <a:lstStyle/>
          <a:p>
            <a:r>
              <a:rPr lang="en-GB" b="1" dirty="0" smtClean="0"/>
              <a:t>then</a:t>
            </a:r>
            <a:endParaRPr lang="en-GB" b="1" dirty="0"/>
          </a:p>
        </p:txBody>
      </p:sp>
      <p:sp>
        <p:nvSpPr>
          <p:cNvPr id="33" name="TextBox 32"/>
          <p:cNvSpPr txBox="1"/>
          <p:nvPr/>
        </p:nvSpPr>
        <p:spPr>
          <a:xfrm>
            <a:off x="2968853" y="3140968"/>
            <a:ext cx="595035" cy="369332"/>
          </a:xfrm>
          <a:prstGeom prst="rect">
            <a:avLst/>
          </a:prstGeom>
          <a:noFill/>
        </p:spPr>
        <p:txBody>
          <a:bodyPr wrap="none" rtlCol="0">
            <a:spAutoFit/>
          </a:bodyPr>
          <a:lstStyle/>
          <a:p>
            <a:r>
              <a:rPr lang="en-GB" b="1" dirty="0" smtClean="0"/>
              <a:t>and</a:t>
            </a:r>
            <a:endParaRPr lang="en-GB" b="1" dirty="0"/>
          </a:p>
        </p:txBody>
      </p:sp>
    </p:spTree>
    <p:extLst>
      <p:ext uri="{BB962C8B-B14F-4D97-AF65-F5344CB8AC3E}">
        <p14:creationId xmlns:p14="http://schemas.microsoft.com/office/powerpoint/2010/main" val="345066575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586145"/>
          </a:xfrm>
          <a:prstGeom prst="rect">
            <a:avLst/>
          </a:prstGeom>
        </p:spPr>
        <p:txBody>
          <a:bodyPr wrap="square">
            <a:spAutoFit/>
          </a:bodyPr>
          <a:lstStyle/>
          <a:p>
            <a:pPr marL="439738" indent="-439738">
              <a:buClr>
                <a:schemeClr val="accent6">
                  <a:lumMod val="50000"/>
                </a:schemeClr>
              </a:buClr>
              <a:buFont typeface="Wingdings 3" panose="05040102010807070707" pitchFamily="18" charset="2"/>
              <a:buChar char=""/>
            </a:pPr>
            <a:r>
              <a:rPr lang="en-US" sz="2100" dirty="0" smtClean="0"/>
              <a:t>The important ways of raising </a:t>
            </a:r>
            <a:r>
              <a:rPr lang="en-US" sz="2100" dirty="0"/>
              <a:t>productivity are</a:t>
            </a:r>
            <a:r>
              <a:rPr lang="en-US" sz="2100" dirty="0" smtClean="0"/>
              <a:t>:</a:t>
            </a:r>
          </a:p>
          <a:p>
            <a:pPr marL="812800" indent="-373063">
              <a:buClr>
                <a:schemeClr val="accent6">
                  <a:lumMod val="50000"/>
                </a:schemeClr>
              </a:buClr>
              <a:buFont typeface="Arial" panose="020B0604020202020204" pitchFamily="34" charset="0"/>
              <a:buChar char="•"/>
            </a:pPr>
            <a:r>
              <a:rPr lang="en-US" sz="2100" dirty="0" smtClean="0"/>
              <a:t>Employing </a:t>
            </a:r>
            <a:r>
              <a:rPr lang="en-US" sz="2100" dirty="0"/>
              <a:t>new technologies.</a:t>
            </a:r>
          </a:p>
          <a:p>
            <a:pPr marL="812800" indent="-373063">
              <a:buClr>
                <a:schemeClr val="accent6">
                  <a:lumMod val="50000"/>
                </a:schemeClr>
              </a:buClr>
              <a:buFont typeface="Arial" panose="020B0604020202020204" pitchFamily="34" charset="0"/>
              <a:buChar char="•"/>
            </a:pPr>
            <a:r>
              <a:rPr lang="en-US" sz="2100" dirty="0" smtClean="0"/>
              <a:t>Investing </a:t>
            </a:r>
            <a:r>
              <a:rPr lang="en-US" sz="2100" dirty="0"/>
              <a:t>in more capital equipment.</a:t>
            </a:r>
          </a:p>
          <a:p>
            <a:pPr marL="812800" indent="-373063">
              <a:buClr>
                <a:schemeClr val="accent6">
                  <a:lumMod val="50000"/>
                </a:schemeClr>
              </a:buClr>
              <a:buFont typeface="Arial" panose="020B0604020202020204" pitchFamily="34" charset="0"/>
              <a:buChar char="•"/>
            </a:pPr>
            <a:r>
              <a:rPr lang="en-US" sz="2100" dirty="0" smtClean="0"/>
              <a:t>Training </a:t>
            </a:r>
            <a:r>
              <a:rPr lang="en-US" sz="2100" dirty="0"/>
              <a:t>employees.</a:t>
            </a:r>
          </a:p>
          <a:p>
            <a:pPr marL="812800" indent="-373063">
              <a:buClr>
                <a:schemeClr val="accent6">
                  <a:lumMod val="50000"/>
                </a:schemeClr>
              </a:buClr>
              <a:buFont typeface="Arial" panose="020B0604020202020204" pitchFamily="34" charset="0"/>
              <a:buChar char="•"/>
            </a:pPr>
            <a:r>
              <a:rPr lang="en-US" sz="2100" dirty="0" smtClean="0"/>
              <a:t>Organising </a:t>
            </a:r>
            <a:r>
              <a:rPr lang="en-US" sz="2100" dirty="0"/>
              <a:t>employees more effectively.</a:t>
            </a:r>
          </a:p>
          <a:p>
            <a:pPr marL="439738" indent="-439738">
              <a:buClr>
                <a:schemeClr val="accent6">
                  <a:lumMod val="50000"/>
                </a:schemeClr>
              </a:buClr>
              <a:buFont typeface="Wingdings 3" panose="05040102010807070707" pitchFamily="18" charset="2"/>
              <a:buChar char=""/>
            </a:pPr>
            <a:r>
              <a:rPr lang="en-US" sz="2100" dirty="0"/>
              <a:t>Notice that the first three of these involve up-front investment that can be quite expensive.</a:t>
            </a:r>
          </a:p>
          <a:p>
            <a:pPr marL="439738" indent="-439738">
              <a:buClr>
                <a:schemeClr val="accent6">
                  <a:lumMod val="50000"/>
                </a:schemeClr>
              </a:buClr>
              <a:buFont typeface="Wingdings 3" panose="05040102010807070707" pitchFamily="18" charset="2"/>
              <a:buChar char=""/>
            </a:pPr>
            <a:r>
              <a:rPr lang="en-US" sz="2100" dirty="0"/>
              <a:t>Almost all businesses will use a combination of labour and capital. The higher the wage rates that employers must pay, the more likely they are to use capital intensive production methods. Lower wage rates - e.g. in the Far East, will be associated with more</a:t>
            </a:r>
            <a:r>
              <a:rPr lang="en-US" sz="2100" b="1" dirty="0"/>
              <a:t> labour intensive </a:t>
            </a:r>
            <a:r>
              <a:rPr lang="en-US" sz="2100" dirty="0"/>
              <a:t>ways of producing. Typically, in the UK, as businesses strive for efficiency and low cost production, they tend to use more and better machinery and equipment, and fewer people. They become more </a:t>
            </a:r>
            <a:r>
              <a:rPr lang="en-US" sz="2100" b="1" dirty="0"/>
              <a:t>capital intensive</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38</a:t>
            </a:r>
            <a:endParaRPr lang="en-GB" sz="1200" b="1" dirty="0">
              <a:latin typeface="Arial" panose="020B0604020202020204" pitchFamily="34" charset="0"/>
              <a:cs typeface="Arial" panose="020B0604020202020204" pitchFamily="34" charset="0"/>
            </a:endParaRPr>
          </a:p>
        </p:txBody>
      </p:sp>
      <p:pic>
        <p:nvPicPr>
          <p:cNvPr id="6146" name="Picture 2" descr="Image result for capital vs labour intensi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112781"/>
            <a:ext cx="1644108" cy="110292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capital vs labour intensiv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43" r="5016" b="7215"/>
          <a:stretch/>
        </p:blipFill>
        <p:spPr bwMode="auto">
          <a:xfrm>
            <a:off x="7164288" y="2343275"/>
            <a:ext cx="1644108" cy="117317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capital intensiv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8" y="3644017"/>
            <a:ext cx="1644108" cy="1644108"/>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mage result for capital intensive"/>
          <p:cNvPicPr>
            <a:picLocks noChangeAspect="1" noChangeArrowheads="1"/>
          </p:cNvPicPr>
          <p:nvPr/>
        </p:nvPicPr>
        <p:blipFill rotWithShape="1">
          <a:blip r:embed="rId6">
            <a:extLst>
              <a:ext uri="{28A0092B-C50C-407E-A947-70E740481C1C}">
                <a14:useLocalDpi xmlns:a14="http://schemas.microsoft.com/office/drawing/2010/main" val="0"/>
              </a:ext>
            </a:extLst>
          </a:blip>
          <a:srcRect t="22568" r="6892"/>
          <a:stretch/>
        </p:blipFill>
        <p:spPr bwMode="auto">
          <a:xfrm>
            <a:off x="7164288" y="5415698"/>
            <a:ext cx="1644108" cy="1163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52194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3400931"/>
          </a:xfrm>
          <a:prstGeom prst="rect">
            <a:avLst/>
          </a:prstGeom>
        </p:spPr>
        <p:txBody>
          <a:bodyPr wrap="square">
            <a:spAutoFit/>
          </a:bodyPr>
          <a:lstStyle/>
          <a:p>
            <a:pPr marL="439738" indent="-439738">
              <a:buClr>
                <a:schemeClr val="accent6">
                  <a:lumMod val="50000"/>
                </a:schemeClr>
              </a:buClr>
              <a:buFont typeface="Wingdings 3" panose="05040102010807070707" pitchFamily="18" charset="2"/>
              <a:buChar char=""/>
            </a:pPr>
            <a:r>
              <a:rPr lang="en-US" sz="2150" dirty="0"/>
              <a:t>Almost all businesses will use a combination of labour and capital. The higher the wage rates that employers must pay, the more likely they are to use capital intensive production methods. Lower wage rates - e.g. in the Far East, will be associated with more labour intensive ways of producing. </a:t>
            </a:r>
            <a:endParaRPr lang="en-US" sz="2150" dirty="0" smtClean="0"/>
          </a:p>
          <a:p>
            <a:pPr marL="439738" indent="-439738">
              <a:buClr>
                <a:schemeClr val="accent6">
                  <a:lumMod val="50000"/>
                </a:schemeClr>
              </a:buClr>
              <a:buFont typeface="Wingdings 3" panose="05040102010807070707" pitchFamily="18" charset="2"/>
              <a:buChar char=""/>
            </a:pPr>
            <a:r>
              <a:rPr lang="en-US" sz="2150" dirty="0" smtClean="0"/>
              <a:t>Typically</a:t>
            </a:r>
            <a:r>
              <a:rPr lang="en-US" sz="2150" dirty="0"/>
              <a:t>, in the UK, as businesses strive for efficiency and low cost production, they tend to use more and better machinery and equipment, and fewer people. They become more capital intensive</a:t>
            </a:r>
            <a:r>
              <a:rPr lang="en-US" sz="2150" dirty="0" smtClean="0"/>
              <a:t>.</a:t>
            </a:r>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38</a:t>
            </a:r>
            <a:endParaRPr lang="en-GB" sz="1200" b="1" dirty="0">
              <a:latin typeface="Arial" panose="020B0604020202020204" pitchFamily="34" charset="0"/>
              <a:cs typeface="Arial" panose="020B0604020202020204" pitchFamily="34" charset="0"/>
            </a:endParaRPr>
          </a:p>
        </p:txBody>
      </p:sp>
      <p:sp>
        <p:nvSpPr>
          <p:cNvPr id="5" name="Rectangle 4"/>
          <p:cNvSpPr/>
          <p:nvPr/>
        </p:nvSpPr>
        <p:spPr>
          <a:xfrm>
            <a:off x="251520" y="4750693"/>
            <a:ext cx="8568952" cy="1846659"/>
          </a:xfrm>
          <a:prstGeom prst="rect">
            <a:avLst/>
          </a:prstGeom>
          <a:solidFill>
            <a:schemeClr val="accent6">
              <a:lumMod val="60000"/>
              <a:lumOff val="40000"/>
            </a:schemeClr>
          </a:solidFill>
          <a:ln w="76200">
            <a:solidFill>
              <a:srgbClr val="002060"/>
            </a:solidFill>
          </a:ln>
        </p:spPr>
        <p:txBody>
          <a:bodyPr wrap="square">
            <a:spAutoFit/>
          </a:bodyPr>
          <a:lstStyle/>
          <a:p>
            <a:pPr>
              <a:buClr>
                <a:schemeClr val="accent6">
                  <a:lumMod val="50000"/>
                </a:schemeClr>
              </a:buClr>
            </a:pPr>
            <a:r>
              <a:rPr lang="en-US" sz="2280" b="1" dirty="0"/>
              <a:t>Capital intensive </a:t>
            </a:r>
            <a:r>
              <a:rPr lang="en-US" sz="2280" dirty="0"/>
              <a:t>production uses a high proportion of capital equipment and a relatively low proportion of labour. It can cut costs in places where wage costs are high.</a:t>
            </a:r>
          </a:p>
          <a:p>
            <a:pPr>
              <a:buClr>
                <a:schemeClr val="accent6">
                  <a:lumMod val="50000"/>
                </a:schemeClr>
              </a:buClr>
            </a:pPr>
            <a:r>
              <a:rPr lang="en-US" sz="2280" b="1" dirty="0"/>
              <a:t>Labour intensive </a:t>
            </a:r>
            <a:r>
              <a:rPr lang="en-US" sz="2280" dirty="0"/>
              <a:t>production uses relatively more labour, and works well where wages are generally low.</a:t>
            </a:r>
          </a:p>
        </p:txBody>
      </p:sp>
      <p:pic>
        <p:nvPicPr>
          <p:cNvPr id="8" name="Picture 2" descr="Image result for capital vs labour intensi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173949"/>
            <a:ext cx="1644108" cy="11029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capital intensiv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2937020"/>
            <a:ext cx="1644108" cy="1644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77572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586145"/>
          </a:xfrm>
          <a:prstGeom prst="rect">
            <a:avLst/>
          </a:prstGeom>
        </p:spPr>
        <p:txBody>
          <a:bodyPr wrap="square">
            <a:spAutoFit/>
          </a:bodyPr>
          <a:lstStyle/>
          <a:p>
            <a:pPr marL="439738" indent="-439738">
              <a:buClr>
                <a:schemeClr val="accent6">
                  <a:lumMod val="50000"/>
                </a:schemeClr>
              </a:buClr>
              <a:buFont typeface="Wingdings 3" panose="05040102010807070707" pitchFamily="18" charset="2"/>
              <a:buChar char=""/>
            </a:pPr>
            <a:r>
              <a:rPr lang="en-US" sz="2100" dirty="0" smtClean="0"/>
              <a:t>On </a:t>
            </a:r>
            <a:r>
              <a:rPr lang="en-US" sz="2100" dirty="0"/>
              <a:t>the whole, capital intensity is likely to be found in the primary and secondary sectors. Service sector activities, by their nature, tend to be more labour intensive. However, even in health care, which is very labour intensive, the use of capital equipment is steadily increasing - think of scanners and heart monitors</a:t>
            </a:r>
            <a:r>
              <a:rPr lang="en-US" sz="2100" dirty="0" smtClean="0"/>
              <a:t>.</a:t>
            </a:r>
          </a:p>
          <a:p>
            <a:pPr marL="439738" indent="-439738">
              <a:buClr>
                <a:schemeClr val="accent6">
                  <a:lumMod val="50000"/>
                </a:schemeClr>
              </a:buClr>
              <a:buFont typeface="Wingdings 3" panose="05040102010807070707" pitchFamily="18" charset="2"/>
              <a:buChar char=""/>
            </a:pPr>
            <a:r>
              <a:rPr lang="en-US" sz="2100" dirty="0"/>
              <a:t>There is a problem with increasing productivity. Increasing capital intensity makes people more productive - helps them to produce more, faster. It makes it possible to pay them a higher wage and improves standards of living. But it also makes some of them redundant. For these people, standards of living may fall</a:t>
            </a:r>
            <a:r>
              <a:rPr lang="en-US" sz="2100" dirty="0" smtClean="0"/>
              <a:t>.</a:t>
            </a:r>
          </a:p>
          <a:p>
            <a:pPr marL="439738" indent="-439738">
              <a:buClr>
                <a:schemeClr val="accent6">
                  <a:lumMod val="50000"/>
                </a:schemeClr>
              </a:buClr>
              <a:buFont typeface="Wingdings 3" panose="05040102010807070707" pitchFamily="18" charset="2"/>
              <a:buChar char=""/>
            </a:pPr>
            <a:r>
              <a:rPr lang="en-US" sz="2100" dirty="0"/>
              <a:t>So people are often wary of capital intensive production. Yet without it, it is hard to raise standards of living. </a:t>
            </a:r>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38</a:t>
            </a:r>
            <a:endParaRPr lang="en-GB" sz="1200" b="1" dirty="0">
              <a:latin typeface="Arial" panose="020B0604020202020204" pitchFamily="34" charset="0"/>
              <a:cs typeface="Arial" panose="020B0604020202020204" pitchFamily="34" charset="0"/>
            </a:endParaRPr>
          </a:p>
        </p:txBody>
      </p:sp>
      <p:pic>
        <p:nvPicPr>
          <p:cNvPr id="8" name="Picture 2" descr="Image result for capital vs labour intensi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112781"/>
            <a:ext cx="1644108" cy="11029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capital vs labour intensiv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43" r="5016" b="7215"/>
          <a:stretch/>
        </p:blipFill>
        <p:spPr bwMode="auto">
          <a:xfrm>
            <a:off x="7164288" y="2343275"/>
            <a:ext cx="1644108" cy="117317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capital intensiv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8" y="3644017"/>
            <a:ext cx="1644108" cy="164410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result for capital intensive"/>
          <p:cNvPicPr>
            <a:picLocks noChangeAspect="1" noChangeArrowheads="1"/>
          </p:cNvPicPr>
          <p:nvPr/>
        </p:nvPicPr>
        <p:blipFill rotWithShape="1">
          <a:blip r:embed="rId6">
            <a:extLst>
              <a:ext uri="{28A0092B-C50C-407E-A947-70E740481C1C}">
                <a14:useLocalDpi xmlns:a14="http://schemas.microsoft.com/office/drawing/2010/main" val="0"/>
              </a:ext>
            </a:extLst>
          </a:blip>
          <a:srcRect t="22568" r="6892"/>
          <a:stretch/>
        </p:blipFill>
        <p:spPr bwMode="auto">
          <a:xfrm>
            <a:off x="7164288" y="5415698"/>
            <a:ext cx="1644108" cy="1163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59777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909310"/>
          </a:xfrm>
          <a:prstGeom prst="rect">
            <a:avLst/>
          </a:prstGeom>
        </p:spPr>
        <p:txBody>
          <a:bodyPr wrap="square">
            <a:spAutoFit/>
          </a:bodyPr>
          <a:lstStyle/>
          <a:p>
            <a:pPr>
              <a:buClr>
                <a:schemeClr val="accent6">
                  <a:lumMod val="50000"/>
                </a:schemeClr>
              </a:buClr>
            </a:pPr>
            <a:r>
              <a:rPr lang="en-US" sz="2020" b="1" dirty="0">
                <a:solidFill>
                  <a:srgbClr val="FF0000"/>
                </a:solidFill>
              </a:rPr>
              <a:t>Show what you know</a:t>
            </a:r>
          </a:p>
          <a:p>
            <a:pPr marL="439738" indent="-439738">
              <a:buClr>
                <a:schemeClr val="accent6">
                  <a:lumMod val="50000"/>
                </a:schemeClr>
              </a:buClr>
              <a:buFont typeface="Wingdings 3" panose="05040102010807070707" pitchFamily="18" charset="2"/>
              <a:buChar char=""/>
            </a:pPr>
            <a:r>
              <a:rPr lang="en-US" sz="2020" dirty="0">
                <a:solidFill>
                  <a:srgbClr val="FF0000"/>
                </a:solidFill>
              </a:rPr>
              <a:t>Place the following statements into the category labour intensive' or capital intensive'.</a:t>
            </a:r>
          </a:p>
          <a:p>
            <a:pPr marL="812800" indent="-439738">
              <a:buClr>
                <a:schemeClr val="accent6">
                  <a:lumMod val="50000"/>
                </a:schemeClr>
              </a:buClr>
              <a:buFont typeface="Wingdings" panose="05000000000000000000" pitchFamily="2" charset="2"/>
              <a:buChar char="v"/>
            </a:pPr>
            <a:r>
              <a:rPr lang="en-US" sz="2020" dirty="0" smtClean="0">
                <a:solidFill>
                  <a:srgbClr val="FF0000"/>
                </a:solidFill>
              </a:rPr>
              <a:t>Production </a:t>
            </a:r>
            <a:r>
              <a:rPr lang="en-US" sz="2020" dirty="0">
                <a:solidFill>
                  <a:srgbClr val="FF0000"/>
                </a:solidFill>
              </a:rPr>
              <a:t>using extensive equipment and machinery.</a:t>
            </a:r>
          </a:p>
          <a:p>
            <a:pPr marL="812800" indent="-439738">
              <a:buClr>
                <a:schemeClr val="accent6">
                  <a:lumMod val="50000"/>
                </a:schemeClr>
              </a:buClr>
              <a:buFont typeface="Wingdings" panose="05000000000000000000" pitchFamily="2" charset="2"/>
              <a:buChar char="v"/>
            </a:pPr>
            <a:r>
              <a:rPr lang="en-US" sz="2020" dirty="0" smtClean="0">
                <a:solidFill>
                  <a:srgbClr val="FF0000"/>
                </a:solidFill>
              </a:rPr>
              <a:t>Requires </a:t>
            </a:r>
            <a:r>
              <a:rPr lang="en-US" sz="2020" dirty="0">
                <a:solidFill>
                  <a:srgbClr val="FF0000"/>
                </a:solidFill>
              </a:rPr>
              <a:t>a relatively high number of employees.</a:t>
            </a:r>
          </a:p>
          <a:p>
            <a:pPr marL="812800" indent="-439738">
              <a:buClr>
                <a:schemeClr val="accent6">
                  <a:lumMod val="50000"/>
                </a:schemeClr>
              </a:buClr>
              <a:buFont typeface="Wingdings" panose="05000000000000000000" pitchFamily="2" charset="2"/>
              <a:buChar char="v"/>
            </a:pPr>
            <a:r>
              <a:rPr lang="en-US" sz="2020" dirty="0" smtClean="0">
                <a:solidFill>
                  <a:srgbClr val="FF0000"/>
                </a:solidFill>
              </a:rPr>
              <a:t>Likely </a:t>
            </a:r>
            <a:r>
              <a:rPr lang="en-US" sz="2020" dirty="0">
                <a:solidFill>
                  <a:srgbClr val="FF0000"/>
                </a:solidFill>
              </a:rPr>
              <a:t>to be seen in job production (a method of production which employs all factors of </a:t>
            </a:r>
            <a:r>
              <a:rPr lang="en-US" sz="2020" dirty="0" smtClean="0">
                <a:solidFill>
                  <a:srgbClr val="FF0000"/>
                </a:solidFill>
              </a:rPr>
              <a:t>production </a:t>
            </a:r>
            <a:r>
              <a:rPr lang="en-US" sz="2020" dirty="0">
                <a:solidFill>
                  <a:srgbClr val="FF0000"/>
                </a:solidFill>
              </a:rPr>
              <a:t>on one unit of production at a time, examples might be a wedding cake or a bespoke suit).</a:t>
            </a:r>
          </a:p>
          <a:p>
            <a:pPr marL="812800" indent="-439738">
              <a:buClr>
                <a:schemeClr val="accent6">
                  <a:lumMod val="50000"/>
                </a:schemeClr>
              </a:buClr>
              <a:buFont typeface="Wingdings" panose="05000000000000000000" pitchFamily="2" charset="2"/>
              <a:buChar char="v"/>
            </a:pPr>
            <a:r>
              <a:rPr lang="en-US" sz="2020" dirty="0" smtClean="0">
                <a:solidFill>
                  <a:srgbClr val="FF0000"/>
                </a:solidFill>
              </a:rPr>
              <a:t>Likely </a:t>
            </a:r>
            <a:r>
              <a:rPr lang="en-US" sz="2020" dirty="0">
                <a:solidFill>
                  <a:srgbClr val="FF0000"/>
                </a:solidFill>
              </a:rPr>
              <a:t>to be highly automated and produced on a large scale.</a:t>
            </a:r>
          </a:p>
          <a:p>
            <a:pPr marL="812800" indent="-439738">
              <a:buClr>
                <a:schemeClr val="accent6">
                  <a:lumMod val="50000"/>
                </a:schemeClr>
              </a:buClr>
              <a:buFont typeface="Wingdings" panose="05000000000000000000" pitchFamily="2" charset="2"/>
              <a:buChar char="v"/>
            </a:pPr>
            <a:r>
              <a:rPr lang="en-US" sz="2020" dirty="0" smtClean="0">
                <a:solidFill>
                  <a:srgbClr val="FF0000"/>
                </a:solidFill>
              </a:rPr>
              <a:t>Usually </a:t>
            </a:r>
            <a:r>
              <a:rPr lang="en-US" sz="2020" dirty="0">
                <a:solidFill>
                  <a:srgbClr val="FF0000"/>
                </a:solidFill>
              </a:rPr>
              <a:t>associated with large scale production of a standardised product, where each operation is performed continuously, usually on a production line (flow production, e.g. filling yoghurt pots or packing bags of sugar).</a:t>
            </a:r>
          </a:p>
          <a:p>
            <a:pPr marL="812800" indent="-439738">
              <a:buClr>
                <a:schemeClr val="accent6">
                  <a:lumMod val="50000"/>
                </a:schemeClr>
              </a:buClr>
              <a:buFont typeface="Wingdings" panose="05000000000000000000" pitchFamily="2" charset="2"/>
              <a:buChar char="v"/>
            </a:pPr>
            <a:r>
              <a:rPr lang="en-US" sz="2020" dirty="0" smtClean="0">
                <a:solidFill>
                  <a:srgbClr val="FF0000"/>
                </a:solidFill>
              </a:rPr>
              <a:t>More </a:t>
            </a:r>
            <a:r>
              <a:rPr lang="en-US" sz="2020" dirty="0">
                <a:solidFill>
                  <a:srgbClr val="FF0000"/>
                </a:solidFill>
              </a:rPr>
              <a:t>likely to be produced on a small scale.</a:t>
            </a:r>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39</a:t>
            </a:r>
            <a:endParaRPr lang="en-GB" sz="1200" b="1" dirty="0">
              <a:latin typeface="Arial" panose="020B0604020202020204" pitchFamily="34" charset="0"/>
              <a:cs typeface="Arial" panose="020B0604020202020204" pitchFamily="34" charset="0"/>
            </a:endParaRPr>
          </a:p>
        </p:txBody>
      </p:sp>
      <p:pic>
        <p:nvPicPr>
          <p:cNvPr id="8" name="Picture 2" descr="Image result for capital vs labour intensi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112781"/>
            <a:ext cx="1644108" cy="11029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capital vs labour intensiv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43" r="5016" b="7215"/>
          <a:stretch/>
        </p:blipFill>
        <p:spPr bwMode="auto">
          <a:xfrm>
            <a:off x="7164288" y="2343275"/>
            <a:ext cx="1644108" cy="117317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capital intensiv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8" y="3644017"/>
            <a:ext cx="1644108" cy="164410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result for capital intensive"/>
          <p:cNvPicPr>
            <a:picLocks noChangeAspect="1" noChangeArrowheads="1"/>
          </p:cNvPicPr>
          <p:nvPr/>
        </p:nvPicPr>
        <p:blipFill rotWithShape="1">
          <a:blip r:embed="rId6">
            <a:extLst>
              <a:ext uri="{28A0092B-C50C-407E-A947-70E740481C1C}">
                <a14:useLocalDpi xmlns:a14="http://schemas.microsoft.com/office/drawing/2010/main" val="0"/>
              </a:ext>
            </a:extLst>
          </a:blip>
          <a:srcRect t="22568" r="6892"/>
          <a:stretch/>
        </p:blipFill>
        <p:spPr bwMode="auto">
          <a:xfrm>
            <a:off x="7164288" y="5415698"/>
            <a:ext cx="1644108" cy="1163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90015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4696670"/>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1870" dirty="0"/>
              <a:t>In the UK we have a guaranteed minimum wage but many countries do not, or their minimum wage is well below that of the UK's. This has led to many firms moving abroad or at least outsourcing their manufacturing needs to economies in the Far East and other places with relatively cheap labour. </a:t>
            </a:r>
            <a:endParaRPr lang="en-US" sz="1870" dirty="0" smtClean="0"/>
          </a:p>
          <a:p>
            <a:pPr marL="355600" indent="-355600">
              <a:buClr>
                <a:schemeClr val="accent6">
                  <a:lumMod val="50000"/>
                </a:schemeClr>
              </a:buClr>
              <a:buFont typeface="Wingdings 3" panose="05040102010807070707" pitchFamily="18" charset="2"/>
              <a:buChar char=""/>
            </a:pPr>
            <a:r>
              <a:rPr lang="en-US" sz="1870" dirty="0" smtClean="0"/>
              <a:t>A </a:t>
            </a:r>
            <a:r>
              <a:rPr lang="en-US" sz="1870" dirty="0"/>
              <a:t>business selling consumer goods which are traded for relatively low prices would find it difficult to compete if it manufactured in the UK. Rather than go out of business, firms move to producing abroad</a:t>
            </a:r>
            <a:r>
              <a:rPr lang="en-US" sz="1870" dirty="0" smtClean="0"/>
              <a:t>.</a:t>
            </a:r>
          </a:p>
          <a:p>
            <a:pPr marL="355600" indent="-355600">
              <a:buClr>
                <a:schemeClr val="accent6">
                  <a:lumMod val="50000"/>
                </a:schemeClr>
              </a:buClr>
              <a:buFont typeface="Wingdings 3" panose="05040102010807070707" pitchFamily="18" charset="2"/>
              <a:buChar char=""/>
            </a:pPr>
            <a:r>
              <a:rPr lang="en-US" sz="1870" dirty="0"/>
              <a:t>A number of reasons have been put forward for the decline of the UK's manufacturing sector:</a:t>
            </a:r>
          </a:p>
          <a:p>
            <a:pPr marL="711200" indent="-373063">
              <a:buClr>
                <a:schemeClr val="accent6">
                  <a:lumMod val="50000"/>
                </a:schemeClr>
              </a:buClr>
              <a:buFont typeface="Arial" panose="020B0604020202020204" pitchFamily="34" charset="0"/>
              <a:buChar char="•"/>
            </a:pPr>
            <a:r>
              <a:rPr lang="en-US" sz="1870" dirty="0" smtClean="0"/>
              <a:t>problems </a:t>
            </a:r>
            <a:r>
              <a:rPr lang="en-US" sz="1870" dirty="0"/>
              <a:t>with international competitiveness (high labour costs)</a:t>
            </a:r>
          </a:p>
          <a:p>
            <a:pPr marL="711200" indent="-373063">
              <a:buClr>
                <a:schemeClr val="accent6">
                  <a:lumMod val="50000"/>
                </a:schemeClr>
              </a:buClr>
              <a:buFont typeface="Arial" panose="020B0604020202020204" pitchFamily="34" charset="0"/>
              <a:buChar char="•"/>
            </a:pPr>
            <a:r>
              <a:rPr lang="en-US" sz="1870" dirty="0" smtClean="0"/>
              <a:t>limited </a:t>
            </a:r>
            <a:r>
              <a:rPr lang="en-US" sz="1870" dirty="0"/>
              <a:t>investment in manufacturing</a:t>
            </a:r>
          </a:p>
          <a:p>
            <a:pPr marL="711200" indent="-373063">
              <a:buClr>
                <a:schemeClr val="accent6">
                  <a:lumMod val="50000"/>
                </a:schemeClr>
              </a:buClr>
              <a:buFont typeface="Arial" panose="020B0604020202020204" pitchFamily="34" charset="0"/>
              <a:buChar char="•"/>
            </a:pPr>
            <a:r>
              <a:rPr lang="en-US" sz="1870" dirty="0" smtClean="0"/>
              <a:t>unhelpful </a:t>
            </a:r>
            <a:r>
              <a:rPr lang="en-US" sz="1870" dirty="0"/>
              <a:t>government policies, e.g. </a:t>
            </a:r>
            <a:r>
              <a:rPr lang="en-US" sz="1870" dirty="0" smtClean="0"/>
              <a:t>regulation and trade </a:t>
            </a:r>
            <a:r>
              <a:rPr lang="en-US" sz="1870" dirty="0"/>
              <a:t>union restrictive practices (fewer than in the past but still to be found)</a:t>
            </a:r>
          </a:p>
          <a:p>
            <a:pPr marL="711200" indent="-373063">
              <a:buClr>
                <a:schemeClr val="accent6">
                  <a:lumMod val="50000"/>
                </a:schemeClr>
              </a:buClr>
              <a:buFont typeface="Arial" panose="020B0604020202020204" pitchFamily="34" charset="0"/>
              <a:buChar char="•"/>
            </a:pPr>
            <a:r>
              <a:rPr lang="en-US" sz="1870" dirty="0" smtClean="0"/>
              <a:t>some </a:t>
            </a:r>
            <a:r>
              <a:rPr lang="en-US" sz="1870" dirty="0"/>
              <a:t>changes in consumer demand may have been better catered for by foreign manufacturers, especially in the area of electronic consumer goods and </a:t>
            </a:r>
            <a:r>
              <a:rPr lang="en-US" sz="1870" dirty="0" smtClean="0"/>
              <a:t>in the car industry.</a:t>
            </a:r>
            <a:endParaRPr lang="en-US" sz="1870" dirty="0"/>
          </a:p>
        </p:txBody>
      </p:sp>
      <p:sp>
        <p:nvSpPr>
          <p:cNvPr id="6" name="Title 1"/>
          <p:cNvSpPr>
            <a:spLocks noGrp="1"/>
          </p:cNvSpPr>
          <p:nvPr>
            <p:ph type="title"/>
          </p:nvPr>
        </p:nvSpPr>
        <p:spPr>
          <a:xfrm>
            <a:off x="35496" y="72008"/>
            <a:ext cx="7704856" cy="548680"/>
          </a:xfrm>
        </p:spPr>
        <p:txBody>
          <a:bodyPr>
            <a:noAutofit/>
          </a:bodyPr>
          <a:lstStyle/>
          <a:p>
            <a:r>
              <a:rPr lang="en-GB" sz="3300" dirty="0" smtClean="0"/>
              <a:t>7.2 </a:t>
            </a:r>
            <a:r>
              <a:rPr lang="en-GB" sz="3300" dirty="0"/>
              <a:t>– </a:t>
            </a:r>
            <a:r>
              <a:rPr lang="en-GB" sz="3300" dirty="0" smtClean="0"/>
              <a:t>Competitive Pressures - Outsourcing</a:t>
            </a:r>
            <a:endParaRPr lang="en-GB" sz="33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39</a:t>
            </a:r>
            <a:endParaRPr lang="en-GB" sz="1200" b="1" dirty="0">
              <a:latin typeface="Arial" panose="020B0604020202020204" pitchFamily="34" charset="0"/>
              <a:cs typeface="Arial" panose="020B0604020202020204" pitchFamily="34" charset="0"/>
            </a:endParaRPr>
          </a:p>
        </p:txBody>
      </p:sp>
      <p:sp>
        <p:nvSpPr>
          <p:cNvPr id="12" name="Rectangle 11"/>
          <p:cNvSpPr/>
          <p:nvPr/>
        </p:nvSpPr>
        <p:spPr>
          <a:xfrm>
            <a:off x="251520" y="5889466"/>
            <a:ext cx="8568952" cy="707886"/>
          </a:xfrm>
          <a:prstGeom prst="rect">
            <a:avLst/>
          </a:prstGeom>
          <a:solidFill>
            <a:schemeClr val="accent6">
              <a:lumMod val="60000"/>
              <a:lumOff val="40000"/>
            </a:schemeClr>
          </a:solidFill>
          <a:ln w="76200">
            <a:solidFill>
              <a:srgbClr val="002060"/>
            </a:solidFill>
          </a:ln>
        </p:spPr>
        <p:txBody>
          <a:bodyPr wrap="square">
            <a:spAutoFit/>
          </a:bodyPr>
          <a:lstStyle/>
          <a:p>
            <a:pPr>
              <a:buClr>
                <a:schemeClr val="accent6">
                  <a:lumMod val="50000"/>
                </a:schemeClr>
              </a:buClr>
            </a:pPr>
            <a:r>
              <a:rPr lang="en-US" sz="2000" b="1" dirty="0"/>
              <a:t>Outsourcing</a:t>
            </a:r>
            <a:r>
              <a:rPr lang="en-US" sz="2000" dirty="0"/>
              <a:t> means buying components or finished products from another business, rather than producing it 'in-house'.</a:t>
            </a:r>
          </a:p>
        </p:txBody>
      </p:sp>
    </p:spTree>
    <p:extLst>
      <p:ext uri="{BB962C8B-B14F-4D97-AF65-F5344CB8AC3E}">
        <p14:creationId xmlns:p14="http://schemas.microsoft.com/office/powerpoint/2010/main" val="227277414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300" dirty="0" smtClean="0"/>
              <a:t>7.2 </a:t>
            </a:r>
            <a:r>
              <a:rPr lang="en-GB" sz="3300" dirty="0"/>
              <a:t>– </a:t>
            </a:r>
            <a:r>
              <a:rPr lang="en-GB" sz="3300" dirty="0" smtClean="0"/>
              <a:t>Competitive Pressures - Outsourcing</a:t>
            </a:r>
            <a:endParaRPr lang="en-GB" sz="33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39</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288032" y="1147966"/>
            <a:ext cx="6516216" cy="5262979"/>
          </a:xfrm>
          <a:prstGeom prst="rect">
            <a:avLst/>
          </a:prstGeom>
        </p:spPr>
        <p:txBody>
          <a:bodyPr wrap="square">
            <a:spAutoFit/>
          </a:bodyPr>
          <a:lstStyle/>
          <a:p>
            <a:pPr>
              <a:buClr>
                <a:schemeClr val="accent6">
                  <a:lumMod val="50000"/>
                </a:schemeClr>
              </a:buClr>
            </a:pPr>
            <a:r>
              <a:rPr lang="en-US" sz="2400" b="1" dirty="0">
                <a:solidFill>
                  <a:srgbClr val="002060"/>
                </a:solidFill>
              </a:rPr>
              <a:t>Dyson and others</a:t>
            </a:r>
          </a:p>
          <a:p>
            <a:pPr marL="439738" indent="-439738">
              <a:buClr>
                <a:schemeClr val="accent6">
                  <a:lumMod val="50000"/>
                </a:schemeClr>
              </a:buClr>
              <a:buFont typeface="Wingdings 3" panose="05040102010807070707" pitchFamily="18" charset="2"/>
              <a:buChar char=""/>
            </a:pPr>
            <a:r>
              <a:rPr lang="en-US" sz="2400" dirty="0">
                <a:solidFill>
                  <a:srgbClr val="002060"/>
                </a:solidFill>
              </a:rPr>
              <a:t>Sir James Dyson believes that his firm would not be in existence if his products were made in the UK. He retains his research and development facilities in the UK but his manufacturing is carried out in Malaysia.</a:t>
            </a:r>
          </a:p>
          <a:p>
            <a:pPr marL="439738" indent="-439738">
              <a:buClr>
                <a:schemeClr val="accent6">
                  <a:lumMod val="50000"/>
                </a:schemeClr>
              </a:buClr>
              <a:buFont typeface="Wingdings 3" panose="05040102010807070707" pitchFamily="18" charset="2"/>
              <a:buChar char=""/>
            </a:pPr>
            <a:r>
              <a:rPr lang="en-US" sz="2400" dirty="0">
                <a:solidFill>
                  <a:srgbClr val="002060"/>
                </a:solidFill>
              </a:rPr>
              <a:t>Look for merchandise with made in Britain on it and you will be hard pushed to find it in textiles, electronics, toys and cars. Even Marks &amp; Spencer have shifted the bulk of their manufacturing abroad. Hornby, the maker of model trains and </a:t>
            </a:r>
            <a:r>
              <a:rPr lang="en-US" sz="2400" dirty="0" err="1">
                <a:solidFill>
                  <a:srgbClr val="002060"/>
                </a:solidFill>
              </a:rPr>
              <a:t>Scalextric</a:t>
            </a:r>
            <a:r>
              <a:rPr lang="en-US" sz="2400" dirty="0">
                <a:solidFill>
                  <a:srgbClr val="002060"/>
                </a:solidFill>
              </a:rPr>
              <a:t>, now manufactures its products in China.</a:t>
            </a:r>
          </a:p>
        </p:txBody>
      </p:sp>
      <p:pic>
        <p:nvPicPr>
          <p:cNvPr id="10242" name="Picture 2" descr="Image result for scalextr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9" y="1147966"/>
            <a:ext cx="2016224" cy="113412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hornb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2418761"/>
            <a:ext cx="2016225" cy="1008113"/>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result for hornby far east factor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8" y="3552887"/>
            <a:ext cx="2016225" cy="1140984"/>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Image result for foxconn building chin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249" y="4871622"/>
            <a:ext cx="2016224" cy="1365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928191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300" dirty="0" smtClean="0"/>
              <a:t>7.2 </a:t>
            </a:r>
            <a:r>
              <a:rPr lang="en-GB" sz="3300" dirty="0"/>
              <a:t>– </a:t>
            </a:r>
            <a:r>
              <a:rPr lang="en-GB" sz="3300" dirty="0" smtClean="0"/>
              <a:t>Competitive Pressures - Outsourcing</a:t>
            </a:r>
            <a:endParaRPr lang="en-GB" sz="33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39</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6552728" cy="5586145"/>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100" dirty="0">
                <a:solidFill>
                  <a:srgbClr val="002060"/>
                </a:solidFill>
              </a:rPr>
              <a:t>A spokesman for the Confederation of British Industry said "The UK will never again compete on cost alone in a world where so many cheap goods can be made more cheaply elsewhere." But he also stressed the importance of not letting the UK manufacturing sector decline altogether. </a:t>
            </a:r>
            <a:endParaRPr lang="en-US" sz="2100" dirty="0" smtClean="0">
              <a:solidFill>
                <a:srgbClr val="002060"/>
              </a:solidFill>
            </a:endParaRPr>
          </a:p>
          <a:p>
            <a:pPr marL="342900" indent="-342900">
              <a:buClr>
                <a:schemeClr val="accent6">
                  <a:lumMod val="50000"/>
                </a:schemeClr>
              </a:buClr>
              <a:buFont typeface="Wingdings 3" panose="05040102010807070707" pitchFamily="18" charset="2"/>
              <a:buChar char=""/>
            </a:pPr>
            <a:r>
              <a:rPr lang="en-US" sz="2100" dirty="0" smtClean="0">
                <a:solidFill>
                  <a:srgbClr val="002060"/>
                </a:solidFill>
              </a:rPr>
              <a:t>The </a:t>
            </a:r>
            <a:r>
              <a:rPr lang="en-US" sz="2100" dirty="0">
                <a:solidFill>
                  <a:srgbClr val="002060"/>
                </a:solidFill>
              </a:rPr>
              <a:t>CBI and other industry bodies are hoping that the sector can be kept alive by developing more specialised high technology products.</a:t>
            </a:r>
          </a:p>
          <a:p>
            <a:pPr>
              <a:buClr>
                <a:schemeClr val="accent6">
                  <a:lumMod val="50000"/>
                </a:schemeClr>
              </a:buClr>
            </a:pPr>
            <a:r>
              <a:rPr lang="en-US" sz="2100" b="1" dirty="0">
                <a:solidFill>
                  <a:srgbClr val="FF0000"/>
                </a:solidFill>
              </a:rPr>
              <a:t>Questions</a:t>
            </a:r>
          </a:p>
          <a:p>
            <a:pPr marL="439738" indent="-439738">
              <a:buClr>
                <a:schemeClr val="accent6">
                  <a:lumMod val="50000"/>
                </a:schemeClr>
              </a:buClr>
              <a:buFont typeface="Wingdings 3" panose="05040102010807070707" pitchFamily="18" charset="2"/>
              <a:buChar char=""/>
            </a:pPr>
            <a:r>
              <a:rPr lang="en-US" sz="2100" dirty="0">
                <a:solidFill>
                  <a:srgbClr val="FF0000"/>
                </a:solidFill>
              </a:rPr>
              <a:t>1.	What is meant by outsourcing?</a:t>
            </a:r>
          </a:p>
          <a:p>
            <a:pPr marL="439738" indent="-439738">
              <a:buClr>
                <a:schemeClr val="accent6">
                  <a:lumMod val="50000"/>
                </a:schemeClr>
              </a:buClr>
              <a:buFont typeface="Wingdings 3" panose="05040102010807070707" pitchFamily="18" charset="2"/>
              <a:buChar char=""/>
            </a:pPr>
            <a:r>
              <a:rPr lang="en-US" sz="2100" dirty="0">
                <a:solidFill>
                  <a:srgbClr val="FF0000"/>
                </a:solidFill>
              </a:rPr>
              <a:t>2.	Why have firms such as Marks &amp; Spencer moved manufacturing production abroad?</a:t>
            </a:r>
          </a:p>
          <a:p>
            <a:pPr marL="439738" indent="-439738">
              <a:buClr>
                <a:schemeClr val="accent6">
                  <a:lumMod val="50000"/>
                </a:schemeClr>
              </a:buClr>
              <a:buFont typeface="Wingdings 3" panose="05040102010807070707" pitchFamily="18" charset="2"/>
              <a:buChar char=""/>
            </a:pPr>
            <a:r>
              <a:rPr lang="en-US" sz="2100" dirty="0">
                <a:solidFill>
                  <a:srgbClr val="FF0000"/>
                </a:solidFill>
              </a:rPr>
              <a:t>3.	When pressure groups are quick to exploit what they see as unfair practices in manufacturing abroad should British firms continue to manufacture in the Far East?</a:t>
            </a:r>
          </a:p>
        </p:txBody>
      </p:sp>
      <p:pic>
        <p:nvPicPr>
          <p:cNvPr id="8" name="Picture 2" descr="Image result for scalextr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9" y="1147966"/>
            <a:ext cx="2016224" cy="11341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hornb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2418761"/>
            <a:ext cx="2016225" cy="10081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hornby far east factor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8" y="3552887"/>
            <a:ext cx="2016225" cy="114098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result for foxconn building chin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249" y="4871622"/>
            <a:ext cx="2016224" cy="1365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01680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300" dirty="0" smtClean="0"/>
              <a:t>7.2 </a:t>
            </a:r>
            <a:r>
              <a:rPr lang="en-GB" sz="3300" dirty="0"/>
              <a:t>– </a:t>
            </a:r>
            <a:r>
              <a:rPr lang="en-GB" sz="3300" dirty="0" smtClean="0"/>
              <a:t>Competitive Pressures - Outsourcing</a:t>
            </a:r>
            <a:endParaRPr lang="en-GB" sz="33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40</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6768752" cy="5576911"/>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980" dirty="0"/>
              <a:t>A report in the Sunday Times in 2010 stated that one in seven British companies with manufacturing facilities abroad had repatriated to the UK in the past two years. They had gone overseas to cash in on the eastern promise of cheap labour and cheap freight but the move had failed to take off. There are several reasons for this.</a:t>
            </a:r>
          </a:p>
          <a:p>
            <a:pPr marL="723900" indent="-342900">
              <a:buClr>
                <a:schemeClr val="accent6">
                  <a:lumMod val="50000"/>
                </a:schemeClr>
              </a:buClr>
              <a:buFont typeface="Arial" panose="020B0604020202020204" pitchFamily="34" charset="0"/>
              <a:buChar char="•"/>
            </a:pPr>
            <a:r>
              <a:rPr lang="en-US" sz="1980" dirty="0" smtClean="0"/>
              <a:t>Some </a:t>
            </a:r>
            <a:r>
              <a:rPr lang="en-US" sz="1980" dirty="0"/>
              <a:t>firms are coming back to the UK because of a problem with the quality of overseas manufacturing.</a:t>
            </a:r>
          </a:p>
          <a:p>
            <a:pPr marL="723900" indent="-342900">
              <a:buClr>
                <a:schemeClr val="accent6">
                  <a:lumMod val="50000"/>
                </a:schemeClr>
              </a:buClr>
              <a:buFont typeface="Arial" panose="020B0604020202020204" pitchFamily="34" charset="0"/>
              <a:buChar char="•"/>
            </a:pPr>
            <a:r>
              <a:rPr lang="en-US" sz="1980" dirty="0" smtClean="0"/>
              <a:t>The </a:t>
            </a:r>
            <a:r>
              <a:rPr lang="en-US" sz="1980" dirty="0"/>
              <a:t>exchange rate has fallen in recent years, making UK exports relatively cheap, and imports dearer.</a:t>
            </a:r>
          </a:p>
          <a:p>
            <a:pPr marL="723900" indent="-342900">
              <a:buClr>
                <a:schemeClr val="accent6">
                  <a:lumMod val="50000"/>
                </a:schemeClr>
              </a:buClr>
              <a:buFont typeface="Arial" panose="020B0604020202020204" pitchFamily="34" charset="0"/>
              <a:buChar char="•"/>
            </a:pPr>
            <a:r>
              <a:rPr lang="en-US" sz="1980" dirty="0" smtClean="0"/>
              <a:t>Wage </a:t>
            </a:r>
            <a:r>
              <a:rPr lang="en-US" sz="1980" dirty="0"/>
              <a:t>inflation in some countries, especially China, has made the UK a little more competitive.</a:t>
            </a:r>
          </a:p>
          <a:p>
            <a:pPr marL="342900" indent="-342900">
              <a:buClr>
                <a:schemeClr val="accent6">
                  <a:lumMod val="50000"/>
                </a:schemeClr>
              </a:buClr>
              <a:buFont typeface="Wingdings 3" panose="05040102010807070707" pitchFamily="18" charset="2"/>
              <a:buChar char=""/>
            </a:pPr>
            <a:r>
              <a:rPr lang="en-US" sz="1980" dirty="0"/>
              <a:t>However, manufacturing's share of Cross Domestic Product (GDP) has fallen from 22 per cent to 11 percent over a period of only ten years. Businesses that do continue to manufacture in the UK may have to address skill shortages in some areas of manufacturing. </a:t>
            </a:r>
            <a:endParaRPr lang="en-US" sz="1980" dirty="0" smtClean="0"/>
          </a:p>
        </p:txBody>
      </p:sp>
      <p:pic>
        <p:nvPicPr>
          <p:cNvPr id="5" name="Picture 4">
            <a:hlinkClick r:id="rId3"/>
          </p:cNvPr>
          <p:cNvPicPr>
            <a:picLocks noChangeAspect="1"/>
          </p:cNvPicPr>
          <p:nvPr/>
        </p:nvPicPr>
        <p:blipFill rotWithShape="1">
          <a:blip r:embed="rId4"/>
          <a:srcRect l="6583" t="12797" r="34753" b="3533"/>
          <a:stretch/>
        </p:blipFill>
        <p:spPr>
          <a:xfrm>
            <a:off x="7020272" y="1124744"/>
            <a:ext cx="1793423" cy="1438122"/>
          </a:xfrm>
          <a:prstGeom prst="rect">
            <a:avLst/>
          </a:prstGeom>
        </p:spPr>
      </p:pic>
      <p:pic>
        <p:nvPicPr>
          <p:cNvPr id="12" name="Picture 11">
            <a:hlinkClick r:id="rId5"/>
          </p:cNvPr>
          <p:cNvPicPr>
            <a:picLocks noChangeAspect="1"/>
          </p:cNvPicPr>
          <p:nvPr/>
        </p:nvPicPr>
        <p:blipFill rotWithShape="1">
          <a:blip r:embed="rId6"/>
          <a:srcRect l="14027" t="12594" r="51107" b="33266"/>
          <a:stretch/>
        </p:blipFill>
        <p:spPr>
          <a:xfrm>
            <a:off x="7020272" y="2708920"/>
            <a:ext cx="1793423" cy="1565686"/>
          </a:xfrm>
          <a:prstGeom prst="rect">
            <a:avLst/>
          </a:prstGeom>
        </p:spPr>
      </p:pic>
      <p:pic>
        <p:nvPicPr>
          <p:cNvPr id="13" name="Picture 12">
            <a:hlinkClick r:id="rId7"/>
          </p:cNvPr>
          <p:cNvPicPr>
            <a:picLocks noChangeAspect="1"/>
          </p:cNvPicPr>
          <p:nvPr/>
        </p:nvPicPr>
        <p:blipFill rotWithShape="1">
          <a:blip r:embed="rId8"/>
          <a:srcRect l="20115" t="15548" r="33397" b="9641"/>
          <a:stretch/>
        </p:blipFill>
        <p:spPr>
          <a:xfrm>
            <a:off x="7020271" y="4420660"/>
            <a:ext cx="1793423" cy="1622620"/>
          </a:xfrm>
          <a:prstGeom prst="rect">
            <a:avLst/>
          </a:prstGeom>
        </p:spPr>
      </p:pic>
    </p:spTree>
    <p:extLst>
      <p:ext uri="{BB962C8B-B14F-4D97-AF65-F5344CB8AC3E}">
        <p14:creationId xmlns:p14="http://schemas.microsoft.com/office/powerpoint/2010/main" val="54017563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300" dirty="0" smtClean="0"/>
              <a:t>7.2 </a:t>
            </a:r>
            <a:r>
              <a:rPr lang="en-GB" sz="3300" dirty="0"/>
              <a:t>– </a:t>
            </a:r>
            <a:r>
              <a:rPr lang="en-GB" sz="3300" dirty="0" smtClean="0"/>
              <a:t>Competitive Pressures - Outsourcing</a:t>
            </a:r>
            <a:endParaRPr lang="en-GB" sz="33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40</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6552728" cy="5355312"/>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900" dirty="0" smtClean="0"/>
              <a:t>Firms </a:t>
            </a:r>
            <a:r>
              <a:rPr lang="en-US" sz="1900" dirty="0"/>
              <a:t>that may consider investing in the UK, such as Honda, expect high productivity from their workers and are prepared to invest heavily in technology to get the balance between labour and capital right. The UK will not again see the level of labour intensity in the manufacturing sector than it once did but investment in capital projects may protect more jobs than it loses.</a:t>
            </a:r>
          </a:p>
          <a:p>
            <a:pPr marL="342900" indent="-342900">
              <a:buClr>
                <a:schemeClr val="accent6">
                  <a:lumMod val="50000"/>
                </a:schemeClr>
              </a:buClr>
              <a:buFont typeface="Wingdings 3" panose="05040102010807070707" pitchFamily="18" charset="2"/>
              <a:buChar char=""/>
            </a:pPr>
            <a:r>
              <a:rPr lang="en-US" sz="1900" dirty="0"/>
              <a:t>One of the main growth areas in the UK in recent years has been in food retailing with the big supermarkets opening more and more branches and squeezing the independents out. But even in this sector there is a move to employing fewer workers with self service check out points and a similar situation at the petrol pumps. All of this forces down costs and improves productivity and ultimately, profits. If supermarkets can sell more or even maintain sales with fewer employees then output per worker or sales per employee will increase and unit costs will decrease</a:t>
            </a:r>
            <a:r>
              <a:rPr lang="en-US" sz="1900" dirty="0" smtClean="0"/>
              <a:t>.</a:t>
            </a:r>
            <a:endParaRPr lang="en-US" sz="1900" dirty="0"/>
          </a:p>
        </p:txBody>
      </p:sp>
      <p:pic>
        <p:nvPicPr>
          <p:cNvPr id="5" name="Picture 4">
            <a:hlinkClick r:id="rId3"/>
          </p:cNvPr>
          <p:cNvPicPr>
            <a:picLocks noChangeAspect="1"/>
          </p:cNvPicPr>
          <p:nvPr/>
        </p:nvPicPr>
        <p:blipFill rotWithShape="1">
          <a:blip r:embed="rId4"/>
          <a:srcRect l="6583" t="12797" r="34753" b="3533"/>
          <a:stretch/>
        </p:blipFill>
        <p:spPr>
          <a:xfrm>
            <a:off x="7020272" y="1124744"/>
            <a:ext cx="1793423" cy="1438122"/>
          </a:xfrm>
          <a:prstGeom prst="rect">
            <a:avLst/>
          </a:prstGeom>
        </p:spPr>
      </p:pic>
      <p:pic>
        <p:nvPicPr>
          <p:cNvPr id="8" name="Picture 7">
            <a:hlinkClick r:id="rId5"/>
          </p:cNvPr>
          <p:cNvPicPr>
            <a:picLocks noChangeAspect="1"/>
          </p:cNvPicPr>
          <p:nvPr/>
        </p:nvPicPr>
        <p:blipFill rotWithShape="1">
          <a:blip r:embed="rId6"/>
          <a:srcRect l="14027" t="12594" r="51107" b="33266"/>
          <a:stretch/>
        </p:blipFill>
        <p:spPr>
          <a:xfrm>
            <a:off x="7020272" y="2708920"/>
            <a:ext cx="1793423" cy="1565686"/>
          </a:xfrm>
          <a:prstGeom prst="rect">
            <a:avLst/>
          </a:prstGeom>
        </p:spPr>
      </p:pic>
      <p:pic>
        <p:nvPicPr>
          <p:cNvPr id="9" name="Picture 8">
            <a:hlinkClick r:id="rId7"/>
          </p:cNvPr>
          <p:cNvPicPr>
            <a:picLocks noChangeAspect="1"/>
          </p:cNvPicPr>
          <p:nvPr/>
        </p:nvPicPr>
        <p:blipFill rotWithShape="1">
          <a:blip r:embed="rId8"/>
          <a:srcRect l="20115" t="15548" r="33397" b="9641"/>
          <a:stretch/>
        </p:blipFill>
        <p:spPr>
          <a:xfrm>
            <a:off x="7020271" y="4420660"/>
            <a:ext cx="1793423" cy="1622620"/>
          </a:xfrm>
          <a:prstGeom prst="rect">
            <a:avLst/>
          </a:prstGeom>
        </p:spPr>
      </p:pic>
    </p:spTree>
    <p:extLst>
      <p:ext uri="{BB962C8B-B14F-4D97-AF65-F5344CB8AC3E}">
        <p14:creationId xmlns:p14="http://schemas.microsoft.com/office/powerpoint/2010/main" val="574460551"/>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300" dirty="0" smtClean="0"/>
              <a:t>7.2 </a:t>
            </a:r>
            <a:r>
              <a:rPr lang="en-GB" sz="3300" dirty="0"/>
              <a:t>– </a:t>
            </a:r>
            <a:r>
              <a:rPr lang="en-GB" sz="3300" dirty="0" smtClean="0"/>
              <a:t>Competitive Pressures - Outsourcing</a:t>
            </a:r>
            <a:endParaRPr lang="en-GB" sz="33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40</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6696744" cy="5355312"/>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900" dirty="0" smtClean="0"/>
              <a:t>At </a:t>
            </a:r>
            <a:r>
              <a:rPr lang="en-US" sz="1900" dirty="0"/>
              <a:t>the other end of the scale small new businesses find it hard to succeed. Financing difficulties remain a stumbling block for new businesses. Banks are more reluctant to lend than they were prior to the banking crises of 2007/08 and are placing tough conditions on those they do lend to. After a short period of </a:t>
            </a:r>
            <a:r>
              <a:rPr lang="en-US" sz="1900" dirty="0" smtClean="0"/>
              <a:t>free banking</a:t>
            </a:r>
            <a:r>
              <a:rPr lang="en-US" sz="1900" dirty="0"/>
              <a:t>, a firm finding that it runs its agreed overdraft close to the limit and beyond, will find its debt to the bank growing quickly as high interest rate charges start to bite, alongside service charges. It is little wonder that potential entrepreneurs look at alternative sources of finance.</a:t>
            </a:r>
          </a:p>
          <a:p>
            <a:pPr marL="342900" indent="-342900">
              <a:buClr>
                <a:schemeClr val="accent6">
                  <a:lumMod val="50000"/>
                </a:schemeClr>
              </a:buClr>
              <a:buFont typeface="Wingdings 3" panose="05040102010807070707" pitchFamily="18" charset="2"/>
              <a:buChar char=""/>
            </a:pPr>
            <a:r>
              <a:rPr lang="en-US" sz="1900" dirty="0"/>
              <a:t>The availability of finance, or the lack of it, also affects larger firms and companies. These firms may seek to invest retained profits, if available, but if they are intent on replacing some labour with machinery, they too may need to seek outside finance. They must also invest in suitable training for their existing or remaining workforce, in order to reap the benefit of capital investment.</a:t>
            </a:r>
          </a:p>
        </p:txBody>
      </p:sp>
      <p:pic>
        <p:nvPicPr>
          <p:cNvPr id="5" name="Picture 4">
            <a:hlinkClick r:id="rId3"/>
          </p:cNvPr>
          <p:cNvPicPr>
            <a:picLocks noChangeAspect="1"/>
          </p:cNvPicPr>
          <p:nvPr/>
        </p:nvPicPr>
        <p:blipFill rotWithShape="1">
          <a:blip r:embed="rId4"/>
          <a:srcRect l="6583" t="12797" r="34753" b="3533"/>
          <a:stretch/>
        </p:blipFill>
        <p:spPr>
          <a:xfrm>
            <a:off x="7020272" y="1124744"/>
            <a:ext cx="1793423" cy="1438122"/>
          </a:xfrm>
          <a:prstGeom prst="rect">
            <a:avLst/>
          </a:prstGeom>
        </p:spPr>
      </p:pic>
      <p:pic>
        <p:nvPicPr>
          <p:cNvPr id="8" name="Picture 7">
            <a:hlinkClick r:id="rId5"/>
          </p:cNvPr>
          <p:cNvPicPr>
            <a:picLocks noChangeAspect="1"/>
          </p:cNvPicPr>
          <p:nvPr/>
        </p:nvPicPr>
        <p:blipFill rotWithShape="1">
          <a:blip r:embed="rId6"/>
          <a:srcRect l="14027" t="12594" r="51107" b="33266"/>
          <a:stretch/>
        </p:blipFill>
        <p:spPr>
          <a:xfrm>
            <a:off x="7020272" y="2708920"/>
            <a:ext cx="1793423" cy="1565686"/>
          </a:xfrm>
          <a:prstGeom prst="rect">
            <a:avLst/>
          </a:prstGeom>
        </p:spPr>
      </p:pic>
      <p:pic>
        <p:nvPicPr>
          <p:cNvPr id="9" name="Picture 8">
            <a:hlinkClick r:id="rId7"/>
          </p:cNvPr>
          <p:cNvPicPr>
            <a:picLocks noChangeAspect="1"/>
          </p:cNvPicPr>
          <p:nvPr/>
        </p:nvPicPr>
        <p:blipFill rotWithShape="1">
          <a:blip r:embed="rId8"/>
          <a:srcRect l="20115" t="15548" r="33397" b="9641"/>
          <a:stretch/>
        </p:blipFill>
        <p:spPr>
          <a:xfrm>
            <a:off x="7020271" y="4420660"/>
            <a:ext cx="1793423" cy="1622620"/>
          </a:xfrm>
          <a:prstGeom prst="rect">
            <a:avLst/>
          </a:prstGeom>
        </p:spPr>
      </p:pic>
    </p:spTree>
    <p:extLst>
      <p:ext uri="{BB962C8B-B14F-4D97-AF65-F5344CB8AC3E}">
        <p14:creationId xmlns:p14="http://schemas.microsoft.com/office/powerpoint/2010/main" val="17167677"/>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300" dirty="0" smtClean="0"/>
              <a:t>7.2 </a:t>
            </a:r>
            <a:r>
              <a:rPr lang="en-GB" sz="3300" dirty="0"/>
              <a:t>– </a:t>
            </a:r>
            <a:r>
              <a:rPr lang="en-GB" sz="3300" dirty="0" smtClean="0"/>
              <a:t>Competitive Pressures - Outsourcing</a:t>
            </a:r>
            <a:endParaRPr lang="en-GB" sz="33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41</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6696744" cy="5755422"/>
          </a:xfrm>
          <a:prstGeom prst="rect">
            <a:avLst/>
          </a:prstGeom>
        </p:spPr>
        <p:txBody>
          <a:bodyPr wrap="square">
            <a:spAutoFit/>
          </a:bodyPr>
          <a:lstStyle/>
          <a:p>
            <a:pPr>
              <a:buClr>
                <a:schemeClr val="accent6">
                  <a:lumMod val="50000"/>
                </a:schemeClr>
              </a:buClr>
            </a:pPr>
            <a:r>
              <a:rPr lang="en-US" sz="2300" b="1" dirty="0">
                <a:solidFill>
                  <a:srgbClr val="FF0000"/>
                </a:solidFill>
              </a:rPr>
              <a:t>Show what you know</a:t>
            </a:r>
          </a:p>
          <a:p>
            <a:pPr marL="457200" indent="-457200">
              <a:buClr>
                <a:schemeClr val="accent6">
                  <a:lumMod val="50000"/>
                </a:schemeClr>
              </a:buClr>
              <a:buFont typeface="+mj-lt"/>
              <a:buAutoNum type="arabicPeriod"/>
            </a:pPr>
            <a:r>
              <a:rPr lang="en-US" sz="2300" dirty="0" smtClean="0">
                <a:solidFill>
                  <a:srgbClr val="FF0000"/>
                </a:solidFill>
              </a:rPr>
              <a:t>If </a:t>
            </a:r>
            <a:r>
              <a:rPr lang="en-US" sz="2300" dirty="0">
                <a:solidFill>
                  <a:srgbClr val="FF0000"/>
                </a:solidFill>
              </a:rPr>
              <a:t>a UK business wanted to become more capital intensive and less labour intensive how would it ensure that the quality of its remaining labour force was good enough?</a:t>
            </a:r>
          </a:p>
          <a:p>
            <a:pPr marL="457200" indent="-457200">
              <a:buClr>
                <a:schemeClr val="accent6">
                  <a:lumMod val="50000"/>
                </a:schemeClr>
              </a:buClr>
              <a:buFont typeface="+mj-lt"/>
              <a:buAutoNum type="arabicPeriod"/>
            </a:pPr>
            <a:r>
              <a:rPr lang="en-US" sz="2300" dirty="0" smtClean="0">
                <a:solidFill>
                  <a:srgbClr val="FF0000"/>
                </a:solidFill>
              </a:rPr>
              <a:t>What </a:t>
            </a:r>
            <a:r>
              <a:rPr lang="en-US" sz="2300" dirty="0">
                <a:solidFill>
                  <a:srgbClr val="FF0000"/>
                </a:solidFill>
              </a:rPr>
              <a:t>impact would a reluctance of UK banks to lend have on the future of British manufacturing?</a:t>
            </a:r>
          </a:p>
          <a:p>
            <a:pPr marL="457200" indent="-457200">
              <a:buClr>
                <a:schemeClr val="accent6">
                  <a:lumMod val="50000"/>
                </a:schemeClr>
              </a:buClr>
              <a:buFont typeface="+mj-lt"/>
              <a:buAutoNum type="arabicPeriod"/>
            </a:pPr>
            <a:r>
              <a:rPr lang="en-US" sz="2300" dirty="0" smtClean="0">
                <a:solidFill>
                  <a:srgbClr val="FF0000"/>
                </a:solidFill>
              </a:rPr>
              <a:t>Explain </a:t>
            </a:r>
            <a:r>
              <a:rPr lang="en-US" sz="2300" dirty="0">
                <a:solidFill>
                  <a:srgbClr val="FF0000"/>
                </a:solidFill>
              </a:rPr>
              <a:t>two forms of finance (other than banks) that small, new businesses may use.</a:t>
            </a:r>
          </a:p>
          <a:p>
            <a:pPr marL="457200" indent="-457200">
              <a:buClr>
                <a:schemeClr val="accent6">
                  <a:lumMod val="50000"/>
                </a:schemeClr>
              </a:buClr>
              <a:buFont typeface="+mj-lt"/>
              <a:buAutoNum type="arabicPeriod"/>
            </a:pPr>
            <a:r>
              <a:rPr lang="en-US" sz="2300" dirty="0" smtClean="0">
                <a:solidFill>
                  <a:srgbClr val="FF0000"/>
                </a:solidFill>
              </a:rPr>
              <a:t>How </a:t>
            </a:r>
            <a:r>
              <a:rPr lang="en-US" sz="2300" dirty="0">
                <a:solidFill>
                  <a:srgbClr val="FF0000"/>
                </a:solidFill>
              </a:rPr>
              <a:t>could the government offer support to small and medium sized enterprises (SME's)?</a:t>
            </a:r>
          </a:p>
          <a:p>
            <a:pPr marL="457200" indent="-457200">
              <a:buClr>
                <a:schemeClr val="accent6">
                  <a:lumMod val="50000"/>
                </a:schemeClr>
              </a:buClr>
              <a:buFont typeface="+mj-lt"/>
              <a:buAutoNum type="arabicPeriod"/>
            </a:pPr>
            <a:r>
              <a:rPr lang="en-US" sz="2300" dirty="0" smtClean="0">
                <a:solidFill>
                  <a:srgbClr val="FF0000"/>
                </a:solidFill>
              </a:rPr>
              <a:t>If </a:t>
            </a:r>
            <a:r>
              <a:rPr lang="en-US" sz="2300" dirty="0">
                <a:solidFill>
                  <a:srgbClr val="FF0000"/>
                </a:solidFill>
              </a:rPr>
              <a:t>you have a part-time job, think carefully about how your productivity could be improved. What actions would you or your manager need to take?</a:t>
            </a:r>
          </a:p>
        </p:txBody>
      </p:sp>
      <p:pic>
        <p:nvPicPr>
          <p:cNvPr id="5" name="Picture 4">
            <a:hlinkClick r:id="rId3"/>
          </p:cNvPr>
          <p:cNvPicPr>
            <a:picLocks noChangeAspect="1"/>
          </p:cNvPicPr>
          <p:nvPr/>
        </p:nvPicPr>
        <p:blipFill rotWithShape="1">
          <a:blip r:embed="rId4"/>
          <a:srcRect l="6583" t="12797" r="34753" b="3533"/>
          <a:stretch/>
        </p:blipFill>
        <p:spPr>
          <a:xfrm>
            <a:off x="7020272" y="1124744"/>
            <a:ext cx="1793423" cy="1438122"/>
          </a:xfrm>
          <a:prstGeom prst="rect">
            <a:avLst/>
          </a:prstGeom>
        </p:spPr>
      </p:pic>
      <p:pic>
        <p:nvPicPr>
          <p:cNvPr id="8" name="Picture 7">
            <a:hlinkClick r:id="rId5"/>
          </p:cNvPr>
          <p:cNvPicPr>
            <a:picLocks noChangeAspect="1"/>
          </p:cNvPicPr>
          <p:nvPr/>
        </p:nvPicPr>
        <p:blipFill rotWithShape="1">
          <a:blip r:embed="rId6"/>
          <a:srcRect l="14027" t="12594" r="51107" b="33266"/>
          <a:stretch/>
        </p:blipFill>
        <p:spPr>
          <a:xfrm>
            <a:off x="7020272" y="2708920"/>
            <a:ext cx="1793423" cy="1565686"/>
          </a:xfrm>
          <a:prstGeom prst="rect">
            <a:avLst/>
          </a:prstGeom>
        </p:spPr>
      </p:pic>
      <p:pic>
        <p:nvPicPr>
          <p:cNvPr id="9" name="Picture 8">
            <a:hlinkClick r:id="rId7"/>
          </p:cNvPr>
          <p:cNvPicPr>
            <a:picLocks noChangeAspect="1"/>
          </p:cNvPicPr>
          <p:nvPr/>
        </p:nvPicPr>
        <p:blipFill rotWithShape="1">
          <a:blip r:embed="rId8"/>
          <a:srcRect l="20115" t="15548" r="33397" b="9641"/>
          <a:stretch/>
        </p:blipFill>
        <p:spPr>
          <a:xfrm>
            <a:off x="7020271" y="4420660"/>
            <a:ext cx="1793423" cy="1622620"/>
          </a:xfrm>
          <a:prstGeom prst="rect">
            <a:avLst/>
          </a:prstGeom>
        </p:spPr>
      </p:pic>
    </p:spTree>
    <p:extLst>
      <p:ext uri="{BB962C8B-B14F-4D97-AF65-F5344CB8AC3E}">
        <p14:creationId xmlns:p14="http://schemas.microsoft.com/office/powerpoint/2010/main" val="3433852129"/>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7.3 </a:t>
            </a:r>
            <a:r>
              <a:rPr lang="en-GB" sz="4000" dirty="0"/>
              <a:t>– </a:t>
            </a:r>
            <a:r>
              <a:rPr lang="en-GB" sz="4000" dirty="0" smtClean="0"/>
              <a:t>Capacity Utilisation</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41</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8568952" cy="5740033"/>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2100" dirty="0"/>
              <a:t>Can staff work more effectively? Can machinery run for longer? Any firm faced with increasing demand for its products may need to consider these factors. Capacity utilisation looks at how much of the production capacity of the business is actually being used. It is a measure of efficiency and a key factor if the business wants to expand output</a:t>
            </a:r>
            <a:r>
              <a:rPr lang="en-US" sz="2100" dirty="0" smtClean="0"/>
              <a:t>.</a:t>
            </a:r>
            <a:br>
              <a:rPr lang="en-US" sz="2100" dirty="0" smtClean="0"/>
            </a:br>
            <a:endParaRPr lang="en-US" sz="2100" b="1" dirty="0" smtClean="0">
              <a:solidFill>
                <a:srgbClr val="FF0000"/>
              </a:solidFill>
            </a:endParaRPr>
          </a:p>
          <a:p>
            <a:pPr marL="800100">
              <a:lnSpc>
                <a:spcPts val="1000"/>
              </a:lnSpc>
              <a:buClr>
                <a:schemeClr val="accent6">
                  <a:lumMod val="50000"/>
                </a:schemeClr>
              </a:buClr>
            </a:pPr>
            <a:r>
              <a:rPr lang="en-US" sz="2100" b="1" dirty="0" smtClean="0">
                <a:solidFill>
                  <a:srgbClr val="FF0000"/>
                </a:solidFill>
              </a:rPr>
              <a:t>Capacity </a:t>
            </a:r>
            <a:r>
              <a:rPr lang="en-US" sz="2100" b="1" dirty="0">
                <a:solidFill>
                  <a:srgbClr val="FF0000"/>
                </a:solidFill>
              </a:rPr>
              <a:t>Utilisation = 	</a:t>
            </a:r>
            <a:r>
              <a:rPr lang="en-US" sz="2100" b="1" dirty="0" smtClean="0">
                <a:solidFill>
                  <a:srgbClr val="FF0000"/>
                </a:solidFill>
              </a:rPr>
              <a:t>	</a:t>
            </a:r>
            <a:r>
              <a:rPr lang="en-US" sz="2100" b="1" u="sng" dirty="0" smtClean="0">
                <a:solidFill>
                  <a:srgbClr val="FF0000"/>
                </a:solidFill>
              </a:rPr>
              <a:t>Current </a:t>
            </a:r>
            <a:r>
              <a:rPr lang="en-US" sz="2100" b="1" u="sng" dirty="0">
                <a:solidFill>
                  <a:srgbClr val="FF0000"/>
                </a:solidFill>
              </a:rPr>
              <a:t>output</a:t>
            </a:r>
            <a:r>
              <a:rPr lang="en-US" sz="2100" b="1" dirty="0">
                <a:solidFill>
                  <a:srgbClr val="FF0000"/>
                </a:solidFill>
              </a:rPr>
              <a:t>	 </a:t>
            </a:r>
            <a:endParaRPr lang="en-US" sz="2100" b="1" dirty="0" smtClean="0">
              <a:solidFill>
                <a:srgbClr val="FF0000"/>
              </a:solidFill>
            </a:endParaRPr>
          </a:p>
          <a:p>
            <a:pPr marL="6724650" algn="ctr">
              <a:lnSpc>
                <a:spcPts val="1000"/>
              </a:lnSpc>
              <a:buClr>
                <a:schemeClr val="accent6">
                  <a:lumMod val="50000"/>
                </a:schemeClr>
              </a:buClr>
            </a:pPr>
            <a:r>
              <a:rPr lang="en-US" sz="2100" b="1" dirty="0" smtClean="0">
                <a:solidFill>
                  <a:srgbClr val="FF0000"/>
                </a:solidFill>
              </a:rPr>
              <a:t>  X </a:t>
            </a:r>
            <a:r>
              <a:rPr lang="en-US" sz="2100" b="1" dirty="0" err="1" smtClean="0">
                <a:solidFill>
                  <a:srgbClr val="FF0000"/>
                </a:solidFill>
              </a:rPr>
              <a:t>lOO</a:t>
            </a:r>
            <a:endParaRPr lang="en-US" sz="2100" b="1" dirty="0" smtClean="0">
              <a:solidFill>
                <a:srgbClr val="FF0000"/>
              </a:solidFill>
            </a:endParaRPr>
          </a:p>
          <a:p>
            <a:pPr marL="2609850" algn="ctr">
              <a:lnSpc>
                <a:spcPts val="1000"/>
              </a:lnSpc>
              <a:buClr>
                <a:schemeClr val="accent6">
                  <a:lumMod val="50000"/>
                </a:schemeClr>
              </a:buClr>
            </a:pPr>
            <a:r>
              <a:rPr lang="en-US" sz="2100" b="1" dirty="0" smtClean="0">
                <a:solidFill>
                  <a:srgbClr val="FF0000"/>
                </a:solidFill>
              </a:rPr>
              <a:t>Maximum </a:t>
            </a:r>
            <a:r>
              <a:rPr lang="en-US" sz="2100" b="1" dirty="0">
                <a:solidFill>
                  <a:srgbClr val="FF0000"/>
                </a:solidFill>
              </a:rPr>
              <a:t>possible output</a:t>
            </a:r>
          </a:p>
          <a:p>
            <a:pPr marL="457200" indent="-457200">
              <a:buClr>
                <a:schemeClr val="accent6">
                  <a:lumMod val="50000"/>
                </a:schemeClr>
              </a:buClr>
              <a:buFont typeface="Wingdings 3" panose="05040102010807070707" pitchFamily="18" charset="2"/>
              <a:buChar char=""/>
            </a:pPr>
            <a:endParaRPr lang="en-US" sz="500" dirty="0" smtClean="0"/>
          </a:p>
          <a:p>
            <a:pPr marL="457200" indent="-457200">
              <a:buClr>
                <a:schemeClr val="accent6">
                  <a:lumMod val="50000"/>
                </a:schemeClr>
              </a:buClr>
              <a:buFont typeface="Wingdings 3" panose="05040102010807070707" pitchFamily="18" charset="2"/>
              <a:buChar char=""/>
            </a:pPr>
            <a:r>
              <a:rPr lang="en-US" sz="2100" dirty="0" smtClean="0"/>
              <a:t>This </a:t>
            </a:r>
            <a:r>
              <a:rPr lang="en-US" sz="2100" dirty="0"/>
              <a:t>formula compares actual output with the potential output at full capacity. If is often said that a business should aim to operate at about 90 per cent capacity, on the grounds that unexpected orders can still be catered for. This measure can be misleading. Airlines with 100 seats on their planes wouldn't turn passengers away simply because 90 seats had been sold. </a:t>
            </a:r>
            <a:endParaRPr lang="en-US" sz="2100" dirty="0" smtClean="0"/>
          </a:p>
          <a:p>
            <a:pPr marL="457200" indent="-457200">
              <a:buClr>
                <a:schemeClr val="accent6">
                  <a:lumMod val="50000"/>
                </a:schemeClr>
              </a:buClr>
              <a:buFont typeface="Wingdings 3" panose="05040102010807070707" pitchFamily="18" charset="2"/>
              <a:buChar char=""/>
            </a:pPr>
            <a:r>
              <a:rPr lang="en-US" sz="2100" dirty="0" smtClean="0"/>
              <a:t>Similarly </a:t>
            </a:r>
            <a:r>
              <a:rPr lang="en-US" sz="2100" dirty="0"/>
              <a:t>a theatre with a 1,000 seat capacity wouldn't be content with 900 customers. It may be satisfied with a 90 per cent occupancy rate but it will strive to sell the remaining seats</a:t>
            </a:r>
            <a:r>
              <a:rPr lang="en-US" sz="2100" dirty="0" smtClean="0"/>
              <a:t>.</a:t>
            </a:r>
            <a:endParaRPr lang="en-US" sz="2100" dirty="0"/>
          </a:p>
        </p:txBody>
      </p:sp>
    </p:spTree>
    <p:extLst>
      <p:ext uri="{BB962C8B-B14F-4D97-AF65-F5344CB8AC3E}">
        <p14:creationId xmlns:p14="http://schemas.microsoft.com/office/powerpoint/2010/main" val="59920013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7.3 </a:t>
            </a:r>
            <a:r>
              <a:rPr lang="en-GB" sz="4000" dirty="0"/>
              <a:t>– </a:t>
            </a:r>
            <a:r>
              <a:rPr lang="en-GB" sz="4000" dirty="0" smtClean="0"/>
              <a:t>Capacity Utilisation</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41</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988840"/>
            <a:ext cx="8568952" cy="4847481"/>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2060" dirty="0"/>
              <a:t>In manufacturing the concept of full capacity may be queried. If a business operates from 8am to 4pm with all its machines in use all the time, it could be argued that it is operating at maximum capacity. The machines may then be cleaned and maintained for another hour. But why not operate two shifts of 8 or 12 hours, allowing a maintenance period in between the two shifts? </a:t>
            </a:r>
            <a:endParaRPr lang="en-US" sz="2060" dirty="0" smtClean="0"/>
          </a:p>
          <a:p>
            <a:pPr marL="457200" indent="-457200">
              <a:buClr>
                <a:schemeClr val="accent6">
                  <a:lumMod val="50000"/>
                </a:schemeClr>
              </a:buClr>
              <a:buFont typeface="Wingdings 3" panose="05040102010807070707" pitchFamily="18" charset="2"/>
              <a:buChar char=""/>
            </a:pPr>
            <a:r>
              <a:rPr lang="en-US" sz="2060" dirty="0" smtClean="0"/>
              <a:t>If </a:t>
            </a:r>
            <a:r>
              <a:rPr lang="en-US" sz="2060" dirty="0"/>
              <a:t>demand for the product is there, this approach would be cheaper than purchasing new machines. The cost of the capital equipment could be spread across a larger quantity produced.</a:t>
            </a:r>
          </a:p>
          <a:p>
            <a:pPr marL="457200" indent="-457200">
              <a:buClr>
                <a:schemeClr val="accent6">
                  <a:lumMod val="50000"/>
                </a:schemeClr>
              </a:buClr>
              <a:buFont typeface="Wingdings 3" panose="05040102010807070707" pitchFamily="18" charset="2"/>
              <a:buChar char=""/>
            </a:pPr>
            <a:r>
              <a:rPr lang="en-US" sz="2060" dirty="0"/>
              <a:t>Decisions like this might be part of an overall business growth strategy. Besides increased capacity utilisation, this might include:</a:t>
            </a:r>
          </a:p>
          <a:p>
            <a:pPr marL="800100" indent="-361950">
              <a:buClr>
                <a:schemeClr val="accent6">
                  <a:lumMod val="50000"/>
                </a:schemeClr>
              </a:buClr>
              <a:buFont typeface="Arial" panose="020B0604020202020204" pitchFamily="34" charset="0"/>
              <a:buChar char="•"/>
            </a:pPr>
            <a:r>
              <a:rPr lang="en-US" sz="2060" dirty="0" smtClean="0"/>
              <a:t>a </a:t>
            </a:r>
            <a:r>
              <a:rPr lang="en-US" sz="2060" dirty="0"/>
              <a:t>bigger marketing effort, to create demand</a:t>
            </a:r>
          </a:p>
          <a:p>
            <a:pPr marL="800100" indent="-361950">
              <a:buClr>
                <a:schemeClr val="accent6">
                  <a:lumMod val="50000"/>
                </a:schemeClr>
              </a:buClr>
              <a:buFont typeface="Arial" panose="020B0604020202020204" pitchFamily="34" charset="0"/>
              <a:buChar char="•"/>
            </a:pPr>
            <a:r>
              <a:rPr lang="en-US" sz="2060" dirty="0" smtClean="0"/>
              <a:t>improved </a:t>
            </a:r>
            <a:r>
              <a:rPr lang="en-US" sz="2060" dirty="0"/>
              <a:t>quality to increase market share</a:t>
            </a:r>
          </a:p>
          <a:p>
            <a:pPr marL="800100" indent="-361950">
              <a:buClr>
                <a:schemeClr val="accent6">
                  <a:lumMod val="50000"/>
                </a:schemeClr>
              </a:buClr>
              <a:buFont typeface="Arial" panose="020B0604020202020204" pitchFamily="34" charset="0"/>
              <a:buChar char="•"/>
            </a:pPr>
            <a:r>
              <a:rPr lang="en-US" sz="2060" dirty="0" smtClean="0"/>
              <a:t>careful </a:t>
            </a:r>
            <a:r>
              <a:rPr lang="en-US" sz="2060" dirty="0"/>
              <a:t>attention to staff and customer needs, so as to retain both. </a:t>
            </a:r>
          </a:p>
        </p:txBody>
      </p:sp>
      <p:sp>
        <p:nvSpPr>
          <p:cNvPr id="5" name="Rectangle 4"/>
          <p:cNvSpPr/>
          <p:nvPr/>
        </p:nvSpPr>
        <p:spPr>
          <a:xfrm>
            <a:off x="282774" y="1136938"/>
            <a:ext cx="8568952" cy="707886"/>
          </a:xfrm>
          <a:prstGeom prst="rect">
            <a:avLst/>
          </a:prstGeom>
          <a:solidFill>
            <a:schemeClr val="accent6">
              <a:lumMod val="60000"/>
              <a:lumOff val="40000"/>
            </a:schemeClr>
          </a:solidFill>
          <a:ln w="76200">
            <a:solidFill>
              <a:srgbClr val="002060"/>
            </a:solidFill>
          </a:ln>
        </p:spPr>
        <p:txBody>
          <a:bodyPr wrap="square">
            <a:spAutoFit/>
          </a:bodyPr>
          <a:lstStyle/>
          <a:p>
            <a:pPr>
              <a:buClr>
                <a:schemeClr val="accent6">
                  <a:lumMod val="50000"/>
                </a:schemeClr>
              </a:buClr>
            </a:pPr>
            <a:r>
              <a:rPr lang="en-US" sz="2000" b="1" dirty="0"/>
              <a:t>Capacity </a:t>
            </a:r>
            <a:r>
              <a:rPr lang="en-US" sz="2000" dirty="0"/>
              <a:t>utilisation measures actual output as a percentage of maximum potential output, per period of time.</a:t>
            </a:r>
          </a:p>
        </p:txBody>
      </p:sp>
    </p:spTree>
    <p:extLst>
      <p:ext uri="{BB962C8B-B14F-4D97-AF65-F5344CB8AC3E}">
        <p14:creationId xmlns:p14="http://schemas.microsoft.com/office/powerpoint/2010/main" val="30275674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7.3 </a:t>
            </a:r>
            <a:r>
              <a:rPr lang="en-GB" sz="4000" dirty="0"/>
              <a:t>– </a:t>
            </a:r>
            <a:r>
              <a:rPr lang="en-GB" sz="4000" dirty="0" smtClean="0"/>
              <a:t>Capacity Utilisation</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42</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8568952" cy="5632311"/>
          </a:xfrm>
          <a:prstGeom prst="rect">
            <a:avLst/>
          </a:prstGeom>
        </p:spPr>
        <p:txBody>
          <a:bodyPr wrap="square">
            <a:spAutoFit/>
          </a:bodyPr>
          <a:lstStyle/>
          <a:p>
            <a:pPr>
              <a:buClr>
                <a:schemeClr val="accent6">
                  <a:lumMod val="50000"/>
                </a:schemeClr>
              </a:buClr>
            </a:pPr>
            <a:r>
              <a:rPr lang="en-US" sz="2000" b="1" dirty="0">
                <a:solidFill>
                  <a:srgbClr val="002060"/>
                </a:solidFill>
              </a:rPr>
              <a:t>Weeks Trailers</a:t>
            </a:r>
          </a:p>
          <a:p>
            <a:pPr marL="457200" indent="-457200">
              <a:buClr>
                <a:schemeClr val="accent6">
                  <a:lumMod val="50000"/>
                </a:schemeClr>
              </a:buClr>
              <a:buFont typeface="Wingdings 3" panose="05040102010807070707" pitchFamily="18" charset="2"/>
              <a:buChar char=""/>
            </a:pPr>
            <a:r>
              <a:rPr lang="en-US" sz="2000" dirty="0">
                <a:solidFill>
                  <a:srgbClr val="002060"/>
                </a:solidFill>
              </a:rPr>
              <a:t>This company made agricultural trailers for the farming community in the 1960s and 1970s. The firm evolved from very humble beginnings. One of the two brothers who started the firm was asked, by a workmate, to make a towing box to fit on to the back of a bike as a Christmas present for the co-worker's daughter. On production of this an order followed for a pram. The quality of the products was such that other orders quickly followed and the brothers opened a workshop in Hull to meet the demand.</a:t>
            </a:r>
          </a:p>
          <a:p>
            <a:pPr marL="457200" indent="-457200">
              <a:buClr>
                <a:schemeClr val="accent6">
                  <a:lumMod val="50000"/>
                </a:schemeClr>
              </a:buClr>
              <a:buFont typeface="Wingdings 3" panose="05040102010807070707" pitchFamily="18" charset="2"/>
              <a:buChar char=""/>
            </a:pPr>
            <a:r>
              <a:rPr lang="en-US" sz="2000" dirty="0">
                <a:solidFill>
                  <a:srgbClr val="002060"/>
                </a:solidFill>
              </a:rPr>
              <a:t>One day a friend asked if they could make a trailer for the back of a tractor. Again the quality was good and word got round and further orders followed. Their premises were adequate and the existing staff were fully occupied. Their capacity utilisation was high. </a:t>
            </a:r>
            <a:r>
              <a:rPr lang="en-US" sz="2000" dirty="0" smtClean="0">
                <a:solidFill>
                  <a:srgbClr val="002060"/>
                </a:solidFill>
              </a:rPr>
              <a:t>One day </a:t>
            </a:r>
            <a:r>
              <a:rPr lang="en-US" sz="2000" dirty="0">
                <a:solidFill>
                  <a:srgbClr val="002060"/>
                </a:solidFill>
              </a:rPr>
              <a:t>an enquiry from the Coventry based firm Massey Ferguson created an enormous problem for the brothers, Fred and Harry. To fulfil the order they would have to double their output. Even with an extra shift this would have been impossible in the existing premises - trailers take up a lot of </a:t>
            </a:r>
            <a:r>
              <a:rPr lang="en-US" sz="2000" dirty="0" smtClean="0">
                <a:solidFill>
                  <a:srgbClr val="002060"/>
                </a:solidFill>
              </a:rPr>
              <a:t>space</a:t>
            </a:r>
            <a:r>
              <a:rPr lang="en-US" sz="2000" dirty="0">
                <a:solidFill>
                  <a:srgbClr val="002060"/>
                </a:solidFill>
              </a:rPr>
              <a:t>.</a:t>
            </a:r>
          </a:p>
        </p:txBody>
      </p:sp>
      <p:sp>
        <p:nvSpPr>
          <p:cNvPr id="8" name="TextBox 7">
            <a:hlinkClick r:id="rId3" action="ppaction://hlinkfile"/>
          </p:cNvPr>
          <p:cNvSpPr txBox="1"/>
          <p:nvPr/>
        </p:nvSpPr>
        <p:spPr>
          <a:xfrm>
            <a:off x="8388424" y="2093947"/>
            <a:ext cx="323528"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9314835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7.3 </a:t>
            </a:r>
            <a:r>
              <a:rPr lang="en-GB" sz="4000" dirty="0"/>
              <a:t>– </a:t>
            </a:r>
            <a:r>
              <a:rPr lang="en-GB" sz="4000" dirty="0" smtClean="0"/>
              <a:t>Capacity Utilisation</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42</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8568952"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2000" dirty="0" smtClean="0">
                <a:solidFill>
                  <a:srgbClr val="002060"/>
                </a:solidFill>
              </a:rPr>
              <a:t>They </a:t>
            </a:r>
            <a:r>
              <a:rPr lang="en-US" sz="2000" dirty="0">
                <a:solidFill>
                  <a:srgbClr val="002060"/>
                </a:solidFill>
              </a:rPr>
              <a:t>had recently added hydraulics to their trailers and demand locally was increasing. They decided to buy larger premises which were purpose built. At the old premises steel was delivered to the front door but had to be moved to the far end of the factory where the cutting machine was situated. In the new factory a large entrance was organised so that lorries could disgorge their load of steel at the point where it was first needed. </a:t>
            </a:r>
            <a:endParaRPr lang="en-US" sz="2000" dirty="0" smtClean="0">
              <a:solidFill>
                <a:srgbClr val="002060"/>
              </a:solidFill>
            </a:endParaRPr>
          </a:p>
          <a:p>
            <a:pPr marL="457200" indent="-457200">
              <a:buClr>
                <a:schemeClr val="accent6">
                  <a:lumMod val="50000"/>
                </a:schemeClr>
              </a:buClr>
              <a:buFont typeface="Wingdings 3" panose="05040102010807070707" pitchFamily="18" charset="2"/>
              <a:buChar char=""/>
            </a:pPr>
            <a:r>
              <a:rPr lang="en-US" sz="2000" dirty="0" smtClean="0">
                <a:solidFill>
                  <a:srgbClr val="002060"/>
                </a:solidFill>
              </a:rPr>
              <a:t>This </a:t>
            </a:r>
            <a:r>
              <a:rPr lang="en-US" sz="2000" dirty="0">
                <a:solidFill>
                  <a:srgbClr val="002060"/>
                </a:solidFill>
              </a:rPr>
              <a:t>improved the productivity of the firm; at a stroke more operations could be carried out in the same period as before, without production staff having to work any harder. The better layout created more space for storage and capacity could be increased leaving a better chance of fulfilling even more orders.</a:t>
            </a:r>
          </a:p>
          <a:p>
            <a:pPr marL="457200" indent="-457200">
              <a:buClr>
                <a:schemeClr val="accent6">
                  <a:lumMod val="50000"/>
                </a:schemeClr>
              </a:buClr>
              <a:buFont typeface="Wingdings 3" panose="05040102010807070707" pitchFamily="18" charset="2"/>
              <a:buChar char=""/>
            </a:pPr>
            <a:r>
              <a:rPr lang="en-US" sz="2000" dirty="0">
                <a:solidFill>
                  <a:srgbClr val="002060"/>
                </a:solidFill>
              </a:rPr>
              <a:t>Massey Ferguson's trailers accounted for half the order and one of the brothers, Fred Weeks found lucrative markets in Africa. I worked at his company for two years and as I was leaving the company went public. Sadly Fred Weeks died not long after this and the business never fulfilled its huge potential. It closed down some years later</a:t>
            </a:r>
            <a:r>
              <a:rPr lang="en-US" sz="2000" dirty="0" smtClean="0">
                <a:solidFill>
                  <a:srgbClr val="002060"/>
                </a:solidFill>
              </a:rPr>
              <a:t>.</a:t>
            </a:r>
            <a:endParaRPr lang="en-US" sz="2000" dirty="0">
              <a:solidFill>
                <a:srgbClr val="002060"/>
              </a:solidFill>
            </a:endParaRPr>
          </a:p>
        </p:txBody>
      </p:sp>
      <p:sp>
        <p:nvSpPr>
          <p:cNvPr id="5" name="TextBox 4">
            <a:hlinkClick r:id="rId3" action="ppaction://hlinkfile"/>
          </p:cNvPr>
          <p:cNvSpPr txBox="1"/>
          <p:nvPr/>
        </p:nvSpPr>
        <p:spPr>
          <a:xfrm>
            <a:off x="8388424" y="1052736"/>
            <a:ext cx="323528"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238231251"/>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7.3 </a:t>
            </a:r>
            <a:r>
              <a:rPr lang="en-GB" sz="4000" dirty="0"/>
              <a:t>– </a:t>
            </a:r>
            <a:r>
              <a:rPr lang="en-GB" sz="4000" dirty="0" smtClean="0"/>
              <a:t>Capacity Utilisation</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42</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6552728" cy="5632311"/>
          </a:xfrm>
          <a:prstGeom prst="rect">
            <a:avLst/>
          </a:prstGeom>
        </p:spPr>
        <p:txBody>
          <a:bodyPr wrap="square">
            <a:spAutoFit/>
          </a:bodyPr>
          <a:lstStyle/>
          <a:p>
            <a:pPr>
              <a:buClr>
                <a:schemeClr val="accent6">
                  <a:lumMod val="50000"/>
                </a:schemeClr>
              </a:buClr>
            </a:pPr>
            <a:r>
              <a:rPr lang="en-US" sz="2400" b="1" dirty="0" smtClean="0">
                <a:solidFill>
                  <a:srgbClr val="FF0000"/>
                </a:solidFill>
              </a:rPr>
              <a:t>Questions</a:t>
            </a:r>
            <a:endParaRPr lang="en-US" sz="2400" b="1" dirty="0">
              <a:solidFill>
                <a:srgbClr val="FF0000"/>
              </a:solidFill>
            </a:endParaRPr>
          </a:p>
          <a:p>
            <a:pPr marL="457200" indent="-457200">
              <a:buClr>
                <a:schemeClr val="accent6">
                  <a:lumMod val="50000"/>
                </a:schemeClr>
              </a:buClr>
              <a:buFont typeface="Wingdings 3" panose="05040102010807070707" pitchFamily="18" charset="2"/>
              <a:buChar char=""/>
            </a:pPr>
            <a:r>
              <a:rPr lang="en-US" sz="2400" dirty="0">
                <a:solidFill>
                  <a:srgbClr val="FF0000"/>
                </a:solidFill>
              </a:rPr>
              <a:t>1.	Explain the terms under- and over-utilisation of capacity</a:t>
            </a:r>
          </a:p>
          <a:p>
            <a:pPr marL="457200" indent="-457200">
              <a:buClr>
                <a:schemeClr val="accent6">
                  <a:lumMod val="50000"/>
                </a:schemeClr>
              </a:buClr>
              <a:buFont typeface="Wingdings 3" panose="05040102010807070707" pitchFamily="18" charset="2"/>
              <a:buChar char=""/>
            </a:pPr>
            <a:r>
              <a:rPr lang="en-US" sz="2400" dirty="0">
                <a:solidFill>
                  <a:srgbClr val="FF0000"/>
                </a:solidFill>
              </a:rPr>
              <a:t>2.	What problems would have faced Fred and Harry Weeks when they had to decide whether to move to bigger premises? (In answering this question consider, among other things, degree of control, suitability of premises, problems of existing workers when moving, finance and optimum size.)</a:t>
            </a:r>
          </a:p>
          <a:p>
            <a:pPr marL="457200" indent="-457200">
              <a:buClr>
                <a:schemeClr val="accent6">
                  <a:lumMod val="50000"/>
                </a:schemeClr>
              </a:buClr>
              <a:buFont typeface="Wingdings 3" panose="05040102010807070707" pitchFamily="18" charset="2"/>
              <a:buChar char=""/>
            </a:pPr>
            <a:r>
              <a:rPr lang="en-US" sz="2400" dirty="0">
                <a:solidFill>
                  <a:srgbClr val="FF0000"/>
                </a:solidFill>
              </a:rPr>
              <a:t>3.	Weeks Trailers changed the layout of their factory in order to improve productivity and capacity utilisation. What other possible steps might they have considered to improve capacity utilisation?</a:t>
            </a:r>
          </a:p>
        </p:txBody>
      </p:sp>
      <p:sp>
        <p:nvSpPr>
          <p:cNvPr id="2" name="TextBox 1">
            <a:hlinkClick r:id="rId3" action="ppaction://hlinkfile"/>
          </p:cNvPr>
          <p:cNvSpPr txBox="1"/>
          <p:nvPr/>
        </p:nvSpPr>
        <p:spPr>
          <a:xfrm flipH="1">
            <a:off x="6156176" y="1085835"/>
            <a:ext cx="504056"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pic>
        <p:nvPicPr>
          <p:cNvPr id="13314" name="Picture 2" descr="Image result for weeks trailers ltd"/>
          <p:cNvPicPr>
            <a:picLocks noChangeAspect="1" noChangeArrowheads="1"/>
          </p:cNvPicPr>
          <p:nvPr/>
        </p:nvPicPr>
        <p:blipFill rotWithShape="1">
          <a:blip r:embed="rId4">
            <a:extLst>
              <a:ext uri="{28A0092B-C50C-407E-A947-70E740481C1C}">
                <a14:useLocalDpi xmlns:a14="http://schemas.microsoft.com/office/drawing/2010/main" val="0"/>
              </a:ext>
            </a:extLst>
          </a:blip>
          <a:srcRect t="9281" r="9450" b="12600"/>
          <a:stretch/>
        </p:blipFill>
        <p:spPr bwMode="auto">
          <a:xfrm>
            <a:off x="6804248" y="1124744"/>
            <a:ext cx="2016224" cy="1304569"/>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Image result for weeks trailers ltd"/>
          <p:cNvPicPr>
            <a:picLocks noChangeAspect="1" noChangeArrowheads="1"/>
          </p:cNvPicPr>
          <p:nvPr/>
        </p:nvPicPr>
        <p:blipFill rotWithShape="1">
          <a:blip r:embed="rId5">
            <a:extLst>
              <a:ext uri="{28A0092B-C50C-407E-A947-70E740481C1C}">
                <a14:useLocalDpi xmlns:a14="http://schemas.microsoft.com/office/drawing/2010/main" val="0"/>
              </a:ext>
            </a:extLst>
          </a:blip>
          <a:srcRect r="20728" b="17620"/>
          <a:stretch/>
        </p:blipFill>
        <p:spPr bwMode="auto">
          <a:xfrm>
            <a:off x="6804248" y="2564904"/>
            <a:ext cx="2010916" cy="1179841"/>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Image result for weeks trailers ltd"/>
          <p:cNvPicPr>
            <a:picLocks noChangeAspect="1" noChangeArrowheads="1"/>
          </p:cNvPicPr>
          <p:nvPr/>
        </p:nvPicPr>
        <p:blipFill rotWithShape="1">
          <a:blip r:embed="rId6">
            <a:extLst>
              <a:ext uri="{28A0092B-C50C-407E-A947-70E740481C1C}">
                <a14:useLocalDpi xmlns:a14="http://schemas.microsoft.com/office/drawing/2010/main" val="0"/>
              </a:ext>
            </a:extLst>
          </a:blip>
          <a:srcRect t="4762"/>
          <a:stretch/>
        </p:blipFill>
        <p:spPr bwMode="auto">
          <a:xfrm>
            <a:off x="6804248" y="3861048"/>
            <a:ext cx="2010916" cy="1436363"/>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Image result for massey ferguson logo"/>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199" t="5849" r="3779" b="5932"/>
          <a:stretch/>
        </p:blipFill>
        <p:spPr bwMode="auto">
          <a:xfrm>
            <a:off x="6804248" y="5445224"/>
            <a:ext cx="2010916" cy="1149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8186664"/>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7.3 </a:t>
            </a:r>
            <a:r>
              <a:rPr lang="en-GB" sz="4000" dirty="0"/>
              <a:t>– </a:t>
            </a:r>
            <a:r>
              <a:rPr lang="en-GB" sz="4000" dirty="0" smtClean="0"/>
              <a:t>Capacity Utilisation</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42</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1124744"/>
            <a:ext cx="8568952" cy="5576911"/>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980" dirty="0"/>
              <a:t>A decision to purchase new machines is clearly a major one and is to be undertaken only after careful research into the nature of any possible increased demand. Equally so, a decision to implement an extra shift demands careful consideration. Where is the new labour to come from? How much training will be needed and provided for new workers? If it is 'on the job training', will this slow down the production process? If it is 'off the job' training, how much will it cost? Will there be increased wastage rates? At what capacity will the two shifts now run? Will machines last as long if used around the clock?</a:t>
            </a:r>
          </a:p>
          <a:p>
            <a:pPr marL="457200" indent="-457200">
              <a:buClr>
                <a:schemeClr val="accent6">
                  <a:lumMod val="50000"/>
                </a:schemeClr>
              </a:buClr>
              <a:buFont typeface="Wingdings 3" panose="05040102010807070707" pitchFamily="18" charset="2"/>
              <a:buChar char=""/>
            </a:pPr>
            <a:r>
              <a:rPr lang="en-US" sz="1980" dirty="0"/>
              <a:t>None of the questions posed above can be answered easily. Firms seeking to increase capacity may need bigger premises. This is why it is important for firms to carry out their research properly. A firm that is operating at 50% capacity has room for expansion but if the capacity utilisation is increasing, that rate may soon go </a:t>
            </a:r>
            <a:r>
              <a:rPr lang="en-US" sz="1980" dirty="0" smtClean="0"/>
              <a:t>up. </a:t>
            </a:r>
            <a:r>
              <a:rPr lang="en-US" sz="1980" dirty="0"/>
              <a:t>It may be possible to ask existing staff to work longer but they will probably need to be paid extra. Will the quality of what they produce in those extra hours be as good as in the normal shift hours? When these questions arise, the answers depend on the </a:t>
            </a:r>
            <a:r>
              <a:rPr lang="en-US" sz="1980" dirty="0" smtClean="0"/>
              <a:t>precise </a:t>
            </a:r>
            <a:r>
              <a:rPr lang="en-US" sz="1980" dirty="0"/>
              <a:t>situation that the business is in.</a:t>
            </a:r>
          </a:p>
        </p:txBody>
      </p:sp>
    </p:spTree>
    <p:extLst>
      <p:ext uri="{BB962C8B-B14F-4D97-AF65-F5344CB8AC3E}">
        <p14:creationId xmlns:p14="http://schemas.microsoft.com/office/powerpoint/2010/main" val="1864723050"/>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416868"/>
          </a:xfrm>
          <a:prstGeom prst="rect">
            <a:avLst/>
          </a:prstGeom>
        </p:spPr>
        <p:txBody>
          <a:bodyPr wrap="square">
            <a:spAutoFit/>
          </a:bodyPr>
          <a:lstStyle/>
          <a:p>
            <a:pPr>
              <a:spcAft>
                <a:spcPts val="400"/>
              </a:spcAft>
              <a:buClr>
                <a:schemeClr val="accent6">
                  <a:lumMod val="50000"/>
                </a:schemeClr>
              </a:buClr>
              <a:tabLst>
                <a:tab pos="8345488" algn="r"/>
              </a:tabLst>
            </a:pPr>
            <a:r>
              <a:rPr lang="en-US" sz="2260" b="1" dirty="0">
                <a:solidFill>
                  <a:schemeClr val="tx2"/>
                </a:solidFill>
              </a:rPr>
              <a:t>Evidence A The Low Cost, No Frills Airline</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2260" dirty="0">
                <a:solidFill>
                  <a:schemeClr val="tx2"/>
                </a:solidFill>
              </a:rPr>
              <a:t>Ryanair (founded 1985) is Europe’s only ultra-low cost airline, operating more than </a:t>
            </a:r>
            <a:r>
              <a:rPr lang="en-US" sz="2260" dirty="0" smtClean="0">
                <a:solidFill>
                  <a:schemeClr val="tx2"/>
                </a:solidFill>
              </a:rPr>
              <a:t>1,500 flights </a:t>
            </a:r>
            <a:r>
              <a:rPr lang="en-US" sz="2260" dirty="0">
                <a:solidFill>
                  <a:schemeClr val="tx2"/>
                </a:solidFill>
              </a:rPr>
              <a:t>per day across 28 countries, connecting 178 destinations. Ryanair currently </a:t>
            </a:r>
            <a:r>
              <a:rPr lang="en-US" sz="2260" dirty="0" smtClean="0">
                <a:solidFill>
                  <a:schemeClr val="tx2"/>
                </a:solidFill>
              </a:rPr>
              <a:t>employs more </a:t>
            </a:r>
            <a:r>
              <a:rPr lang="en-US" sz="2260" dirty="0">
                <a:solidFill>
                  <a:schemeClr val="tx2"/>
                </a:solidFill>
              </a:rPr>
              <a:t>than 8,500 people. In 2012–2013, passenger traffic grew by 5% to 79.3 </a:t>
            </a:r>
            <a:r>
              <a:rPr lang="en-US" sz="2260" dirty="0" smtClean="0">
                <a:solidFill>
                  <a:schemeClr val="tx2"/>
                </a:solidFill>
              </a:rPr>
              <a:t>million, revenues </a:t>
            </a:r>
            <a:r>
              <a:rPr lang="en-US" sz="2260" dirty="0">
                <a:solidFill>
                  <a:schemeClr val="tx2"/>
                </a:solidFill>
              </a:rPr>
              <a:t>increased by 13% to €4.8 billion and profit was up 13% to €569 million.</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2260" dirty="0">
                <a:solidFill>
                  <a:schemeClr val="tx2"/>
                </a:solidFill>
              </a:rPr>
              <a:t>In summer 2013, Ryanair added another 200 routes and seven new bases, </a:t>
            </a:r>
            <a:r>
              <a:rPr lang="en-US" sz="2260" dirty="0" smtClean="0">
                <a:solidFill>
                  <a:schemeClr val="tx2"/>
                </a:solidFill>
              </a:rPr>
              <a:t>including Marrakesh </a:t>
            </a:r>
            <a:r>
              <a:rPr lang="en-US" sz="2260" dirty="0">
                <a:solidFill>
                  <a:schemeClr val="tx2"/>
                </a:solidFill>
              </a:rPr>
              <a:t>in Morocco. This should help the number of passengers to increase to </a:t>
            </a:r>
            <a:r>
              <a:rPr lang="en-US" sz="2260" dirty="0" smtClean="0">
                <a:solidFill>
                  <a:schemeClr val="tx2"/>
                </a:solidFill>
              </a:rPr>
              <a:t>81.5 million </a:t>
            </a:r>
            <a:r>
              <a:rPr lang="en-US" sz="2260" dirty="0">
                <a:solidFill>
                  <a:schemeClr val="tx2"/>
                </a:solidFill>
              </a:rPr>
              <a:t>in 2014.</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2260" dirty="0">
                <a:solidFill>
                  <a:schemeClr val="tx2"/>
                </a:solidFill>
              </a:rPr>
              <a:t>Although they still have the lowest fares in Europe, Ryanair’s average fares rose by 6% </a:t>
            </a:r>
            <a:r>
              <a:rPr lang="en-US" sz="2260" dirty="0" smtClean="0">
                <a:solidFill>
                  <a:schemeClr val="tx2"/>
                </a:solidFill>
              </a:rPr>
              <a:t>over the </a:t>
            </a:r>
            <a:r>
              <a:rPr lang="en-US" sz="2260" dirty="0">
                <a:solidFill>
                  <a:schemeClr val="tx2"/>
                </a:solidFill>
              </a:rPr>
              <a:t>year. But the biggest revenue-earner came from a 20% jump in sales of </a:t>
            </a:r>
            <a:r>
              <a:rPr lang="en-US" sz="2260" dirty="0" smtClean="0">
                <a:solidFill>
                  <a:schemeClr val="tx2"/>
                </a:solidFill>
              </a:rPr>
              <a:t>additional services </a:t>
            </a:r>
            <a:r>
              <a:rPr lang="en-US" sz="2260" dirty="0">
                <a:solidFill>
                  <a:schemeClr val="tx2"/>
                </a:solidFill>
              </a:rPr>
              <a:t>such as reserved seating, which brought in €1.06 billion – or 22% of total revenue.</a:t>
            </a:r>
          </a:p>
        </p:txBody>
      </p:sp>
      <p:sp>
        <p:nvSpPr>
          <p:cNvPr id="6" name="Title 1"/>
          <p:cNvSpPr>
            <a:spLocks noGrp="1"/>
          </p:cNvSpPr>
          <p:nvPr>
            <p:ph type="title"/>
          </p:nvPr>
        </p:nvSpPr>
        <p:spPr>
          <a:xfrm>
            <a:off x="35496" y="72008"/>
            <a:ext cx="7704856" cy="548680"/>
          </a:xfrm>
        </p:spPr>
        <p:txBody>
          <a:bodyPr>
            <a:noAutofit/>
          </a:bodyPr>
          <a:lstStyle/>
          <a:p>
            <a:r>
              <a:rPr lang="en-GB" sz="4000" dirty="0"/>
              <a:t>7</a:t>
            </a:r>
            <a:r>
              <a:rPr lang="en-GB" sz="4000" dirty="0" smtClean="0"/>
              <a:t> – Exam Questions – January 2014</a:t>
            </a:r>
            <a:endParaRPr lang="en-GB" sz="3600" dirty="0"/>
          </a:p>
        </p:txBody>
      </p:sp>
      <p:sp>
        <p:nvSpPr>
          <p:cNvPr id="5" name="TextBox 4">
            <a:hlinkClick r:id="rId3" action="ppaction://hlinkfile"/>
          </p:cNvPr>
          <p:cNvSpPr txBox="1"/>
          <p:nvPr/>
        </p:nvSpPr>
        <p:spPr>
          <a:xfrm>
            <a:off x="8316416" y="109178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15713421"/>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529719"/>
          </a:xfrm>
          <a:prstGeom prst="rect">
            <a:avLst/>
          </a:prstGeom>
        </p:spPr>
        <p:txBody>
          <a:bodyPr wrap="square">
            <a:spAutoFit/>
          </a:bodyPr>
          <a:lstStyle/>
          <a:p>
            <a:pPr>
              <a:spcAft>
                <a:spcPts val="400"/>
              </a:spcAft>
              <a:buClr>
                <a:schemeClr val="accent6">
                  <a:lumMod val="50000"/>
                </a:schemeClr>
              </a:buClr>
              <a:tabLst>
                <a:tab pos="8345488" algn="r"/>
              </a:tabLst>
            </a:pPr>
            <a:r>
              <a:rPr lang="en-US" sz="2000" b="1" dirty="0">
                <a:solidFill>
                  <a:schemeClr val="tx2"/>
                </a:solidFill>
              </a:rPr>
              <a:t>Evidence </a:t>
            </a:r>
            <a:r>
              <a:rPr lang="en-US" sz="2000" b="1" dirty="0" smtClean="0">
                <a:solidFill>
                  <a:schemeClr val="tx2"/>
                </a:solidFill>
              </a:rPr>
              <a:t>C - Low </a:t>
            </a:r>
            <a:r>
              <a:rPr lang="en-US" sz="2000" b="1" dirty="0">
                <a:solidFill>
                  <a:schemeClr val="tx2"/>
                </a:solidFill>
              </a:rPr>
              <a:t>Cost but at a price…</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2000" dirty="0">
                <a:solidFill>
                  <a:schemeClr val="tx2"/>
                </a:solidFill>
              </a:rPr>
              <a:t>Ryanair’s cost per passenger is the lowest in Europe by some margin, with main </a:t>
            </a:r>
            <a:r>
              <a:rPr lang="en-US" sz="2000" dirty="0" smtClean="0">
                <a:solidFill>
                  <a:schemeClr val="tx2"/>
                </a:solidFill>
              </a:rPr>
              <a:t>rival EasyJet </a:t>
            </a:r>
            <a:r>
              <a:rPr lang="en-US" sz="2000" dirty="0">
                <a:solidFill>
                  <a:schemeClr val="tx2"/>
                </a:solidFill>
              </a:rPr>
              <a:t>being 67% higher than that of Ryanair. Ryanair uses smaller, lower cost </a:t>
            </a:r>
            <a:r>
              <a:rPr lang="en-US" sz="2000" dirty="0" smtClean="0">
                <a:solidFill>
                  <a:schemeClr val="tx2"/>
                </a:solidFill>
              </a:rPr>
              <a:t>airports with faster turnaround times of only 25 minutes, which allows the airline to maximize aircraft </a:t>
            </a:r>
            <a:r>
              <a:rPr lang="en-US" sz="2000" dirty="0">
                <a:solidFill>
                  <a:schemeClr val="tx2"/>
                </a:solidFill>
              </a:rPr>
              <a:t>utilisation. It also benefits from high seat density (189 seats per aircraft, </a:t>
            </a:r>
            <a:r>
              <a:rPr lang="en-US" sz="2000" dirty="0" smtClean="0">
                <a:solidFill>
                  <a:schemeClr val="tx2"/>
                </a:solidFill>
              </a:rPr>
              <a:t>compared with </a:t>
            </a:r>
            <a:r>
              <a:rPr lang="en-US" sz="2000" dirty="0">
                <a:solidFill>
                  <a:schemeClr val="tx2"/>
                </a:solidFill>
              </a:rPr>
              <a:t>156 seats for </a:t>
            </a:r>
            <a:r>
              <a:rPr lang="en-US" sz="2000" dirty="0" smtClean="0">
                <a:solidFill>
                  <a:schemeClr val="tx2"/>
                </a:solidFill>
              </a:rPr>
              <a:t>EasyJet) </a:t>
            </a:r>
            <a:r>
              <a:rPr lang="en-US" sz="2000" dirty="0">
                <a:solidFill>
                  <a:schemeClr val="tx2"/>
                </a:solidFill>
              </a:rPr>
              <a:t>with an aircraft capacity utilisation of 82%.</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2000" dirty="0">
                <a:solidFill>
                  <a:schemeClr val="tx2"/>
                </a:solidFill>
              </a:rPr>
              <a:t>Ryanair has a younger fleet of aircraft giving them advantages of fuel efficiency and </a:t>
            </a:r>
            <a:r>
              <a:rPr lang="en-US" sz="2000" dirty="0" smtClean="0">
                <a:solidFill>
                  <a:schemeClr val="tx2"/>
                </a:solidFill>
              </a:rPr>
              <a:t>lower maintenance </a:t>
            </a:r>
            <a:r>
              <a:rPr lang="en-US" sz="2000" dirty="0">
                <a:solidFill>
                  <a:schemeClr val="tx2"/>
                </a:solidFill>
              </a:rPr>
              <a:t>costs. In addition, Ryanair’s labour force is more productive and flexible: </a:t>
            </a:r>
            <a:r>
              <a:rPr lang="en-US" sz="2000" dirty="0" smtClean="0">
                <a:solidFill>
                  <a:schemeClr val="tx2"/>
                </a:solidFill>
              </a:rPr>
              <a:t>50% of </a:t>
            </a:r>
            <a:r>
              <a:rPr lang="en-US" sz="2000" dirty="0">
                <a:solidFill>
                  <a:schemeClr val="tx2"/>
                </a:solidFill>
              </a:rPr>
              <a:t>flight crew are contracted and employed only when required.</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2000" dirty="0">
                <a:solidFill>
                  <a:schemeClr val="tx2"/>
                </a:solidFill>
              </a:rPr>
              <a:t>There is a downside to cutting costs and Ryanair is frequently featured in surveys </a:t>
            </a:r>
            <a:r>
              <a:rPr lang="en-US" sz="2000" dirty="0" smtClean="0">
                <a:solidFill>
                  <a:schemeClr val="tx2"/>
                </a:solidFill>
              </a:rPr>
              <a:t>as having </a:t>
            </a:r>
            <a:r>
              <a:rPr lang="en-US" sz="2000" dirty="0">
                <a:solidFill>
                  <a:schemeClr val="tx2"/>
                </a:solidFill>
              </a:rPr>
              <a:t>one of the weakest brands in European aviation. Ryanair is seen as mean, </a:t>
            </a:r>
            <a:r>
              <a:rPr lang="en-US" sz="2000" dirty="0" smtClean="0">
                <a:solidFill>
                  <a:schemeClr val="tx2"/>
                </a:solidFill>
              </a:rPr>
              <a:t>uncaring and </a:t>
            </a:r>
            <a:r>
              <a:rPr lang="en-US" sz="2000" dirty="0">
                <a:solidFill>
                  <a:schemeClr val="tx2"/>
                </a:solidFill>
              </a:rPr>
              <a:t>money-grabbing, and social media sites are used to reinforce this image as well </a:t>
            </a:r>
            <a:r>
              <a:rPr lang="en-US" sz="2000" dirty="0" smtClean="0">
                <a:solidFill>
                  <a:schemeClr val="tx2"/>
                </a:solidFill>
              </a:rPr>
              <a:t>as complain </a:t>
            </a:r>
            <a:r>
              <a:rPr lang="en-US" sz="2000" dirty="0">
                <a:solidFill>
                  <a:schemeClr val="tx2"/>
                </a:solidFill>
              </a:rPr>
              <a:t>about poor customer service. Despite this, passenger numbers are set to rise </a:t>
            </a:r>
            <a:r>
              <a:rPr lang="en-US" sz="2000" dirty="0" smtClean="0">
                <a:solidFill>
                  <a:schemeClr val="tx2"/>
                </a:solidFill>
              </a:rPr>
              <a:t>by 4-5</a:t>
            </a:r>
            <a:r>
              <a:rPr lang="en-US" sz="2000" dirty="0">
                <a:solidFill>
                  <a:schemeClr val="tx2"/>
                </a:solidFill>
              </a:rPr>
              <a:t>% per annum with 98% of all tickets booked online.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7 – Exam Questions – January 2014</a:t>
            </a:r>
            <a:endParaRPr lang="en-GB" sz="3600" dirty="0"/>
          </a:p>
        </p:txBody>
      </p:sp>
      <p:sp>
        <p:nvSpPr>
          <p:cNvPr id="5" name="TextBox 4">
            <a:hlinkClick r:id="rId3" action="ppaction://hlinkfile"/>
          </p:cNvPr>
          <p:cNvSpPr txBox="1"/>
          <p:nvPr/>
        </p:nvSpPr>
        <p:spPr>
          <a:xfrm>
            <a:off x="8388424" y="1013827"/>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692532080"/>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7 – Exam Questions – January 2014</a:t>
            </a:r>
            <a:endParaRPr lang="en-GB" sz="3600" dirty="0"/>
          </a:p>
        </p:txBody>
      </p:sp>
      <p:pic>
        <p:nvPicPr>
          <p:cNvPr id="23554" name="Picture 2" descr="http://www.centreforaviation.com/images/stories/2013/Feb/05/Ryanair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9" y="1131696"/>
            <a:ext cx="3816424" cy="5452034"/>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Image result for ryanair fligh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138366"/>
            <a:ext cx="4752529" cy="55309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5" action="ppaction://hlinkfile"/>
          </p:cNvPr>
          <p:cNvSpPr txBox="1"/>
          <p:nvPr/>
        </p:nvSpPr>
        <p:spPr>
          <a:xfrm>
            <a:off x="8316416" y="475824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673192186"/>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478423"/>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8"/>
              <a:tabLst>
                <a:tab pos="8345488" algn="r"/>
              </a:tabLst>
            </a:pPr>
            <a:r>
              <a:rPr lang="en-US" sz="2000" dirty="0" smtClean="0">
                <a:solidFill>
                  <a:srgbClr val="FF0000"/>
                </a:solidFill>
              </a:rPr>
              <a:t>(b</a:t>
            </a:r>
            <a:r>
              <a:rPr lang="en-US" sz="2000" dirty="0">
                <a:solidFill>
                  <a:srgbClr val="FF0000"/>
                </a:solidFill>
              </a:rPr>
              <a:t>) Analyse how Ryanair could increase its aircraft capacity </a:t>
            </a:r>
            <a:r>
              <a:rPr lang="en-US" sz="2000" dirty="0" smtClean="0">
                <a:solidFill>
                  <a:srgbClr val="FF0000"/>
                </a:solidFill>
              </a:rPr>
              <a:t>utilisation. 	(6)</a:t>
            </a:r>
          </a:p>
          <a:p>
            <a:pPr>
              <a:spcAft>
                <a:spcPts val="400"/>
              </a:spcAft>
              <a:buClr>
                <a:schemeClr val="accent6">
                  <a:lumMod val="50000"/>
                </a:schemeClr>
              </a:buCl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a:t>
            </a:r>
          </a:p>
          <a:p>
            <a:pPr>
              <a:spcAft>
                <a:spcPts val="400"/>
              </a:spcAft>
              <a:buClr>
                <a:schemeClr val="accent6">
                  <a:lumMod val="50000"/>
                </a:schemeClr>
              </a:buCl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 _________________________________________________________________________________________________________________________________________________________________________________</a:t>
            </a:r>
            <a:r>
              <a:rPr lang="en-US" sz="2000" dirty="0">
                <a:solidFill>
                  <a:srgbClr val="FF0000"/>
                </a:solidFill>
              </a:rPr>
              <a:t> </a:t>
            </a:r>
            <a:r>
              <a:rPr lang="en-US" sz="2000" dirty="0" smtClean="0">
                <a:solidFill>
                  <a:srgbClr val="FF0000"/>
                </a:solidFill>
              </a:rPr>
              <a:t>_________________________________________________________________________________________________________________________________________________________________________________</a:t>
            </a:r>
          </a:p>
          <a:p>
            <a:pPr>
              <a:spcAft>
                <a:spcPts val="400"/>
              </a:spcAft>
              <a:buClr>
                <a:schemeClr val="accent6">
                  <a:lumMod val="50000"/>
                </a:schemeClr>
              </a:buCl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a:t>
            </a:r>
            <a:r>
              <a:rPr lang="en-US" sz="2000" dirty="0">
                <a:solidFill>
                  <a:srgbClr val="FF0000"/>
                </a:solidFill>
              </a:rPr>
              <a:t>Total for Question 8 = 12 marks)</a:t>
            </a:r>
            <a:endParaRPr lang="en-US" sz="2000" dirty="0" smtClean="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a:t>7</a:t>
            </a:r>
            <a:r>
              <a:rPr lang="en-GB" sz="4000" dirty="0" smtClean="0"/>
              <a:t> – Exam Questions – January 2014</a:t>
            </a:r>
            <a:endParaRPr lang="en-GB" sz="3600" dirty="0"/>
          </a:p>
        </p:txBody>
      </p:sp>
      <p:sp>
        <p:nvSpPr>
          <p:cNvPr id="7" name="TextBox 6">
            <a:hlinkClick r:id="rId3" action="ppaction://hlinkfile"/>
          </p:cNvPr>
          <p:cNvSpPr txBox="1"/>
          <p:nvPr/>
        </p:nvSpPr>
        <p:spPr>
          <a:xfrm>
            <a:off x="8316416" y="4902259"/>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48492565"/>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a:t>3</a:t>
            </a:r>
            <a:r>
              <a:rPr lang="en-GB" sz="4000" dirty="0" smtClean="0"/>
              <a:t> – Exam Questions – January 2014</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410963753"/>
              </p:ext>
            </p:extLst>
          </p:nvPr>
        </p:nvGraphicFramePr>
        <p:xfrm>
          <a:off x="251520" y="1052736"/>
          <a:ext cx="8640960" cy="5599176"/>
        </p:xfrm>
        <a:graphic>
          <a:graphicData uri="http://schemas.openxmlformats.org/drawingml/2006/table">
            <a:tbl>
              <a:tblPr firstRow="1" bandRow="1">
                <a:tableStyleId>{5C22544A-7EE6-4342-B048-85BDC9FD1C3A}</a:tableStyleId>
              </a:tblPr>
              <a:tblGrid>
                <a:gridCol w="1008112"/>
                <a:gridCol w="6768752"/>
                <a:gridCol w="864096"/>
              </a:tblGrid>
              <a:tr h="370840">
                <a:tc>
                  <a:txBody>
                    <a:bodyPr/>
                    <a:lstStyle/>
                    <a:p>
                      <a:pPr algn="l"/>
                      <a:r>
                        <a:rPr lang="en-GB" sz="1400" dirty="0" smtClean="0">
                          <a:latin typeface="Arial" panose="020B0604020202020204" pitchFamily="34" charset="0"/>
                          <a:cs typeface="Arial" panose="020B0604020202020204" pitchFamily="34" charset="0"/>
                        </a:rPr>
                        <a:t>Question Number</a:t>
                      </a:r>
                      <a:endParaRPr lang="en-GB" sz="1400" dirty="0">
                        <a:latin typeface="Arial" panose="020B0604020202020204" pitchFamily="34" charset="0"/>
                        <a:cs typeface="Arial" panose="020B0604020202020204" pitchFamily="34" charset="0"/>
                      </a:endParaRPr>
                    </a:p>
                  </a:txBody>
                  <a:tcPr/>
                </a:tc>
                <a:tc>
                  <a:txBody>
                    <a:bodyPr/>
                    <a:lstStyle/>
                    <a:p>
                      <a:pPr algn="l"/>
                      <a:r>
                        <a:rPr lang="en-GB" sz="1400" b="1" dirty="0" smtClean="0">
                          <a:latin typeface="Arial" panose="020B0604020202020204" pitchFamily="34" charset="0"/>
                          <a:cs typeface="Arial" panose="020B0604020202020204" pitchFamily="34" charset="0"/>
                        </a:rPr>
                        <a:t>Question</a:t>
                      </a:r>
                      <a:endParaRPr lang="en-GB" sz="1400" b="1" dirty="0">
                        <a:latin typeface="Arial" panose="020B0604020202020204" pitchFamily="34" charset="0"/>
                        <a:cs typeface="Arial" panose="020B0604020202020204" pitchFamily="34" charset="0"/>
                      </a:endParaRPr>
                    </a:p>
                  </a:txBody>
                  <a:tcPr/>
                </a:tc>
                <a:tc>
                  <a:txBody>
                    <a:bodyPr/>
                    <a:lstStyle/>
                    <a:p>
                      <a:pPr algn="l"/>
                      <a:r>
                        <a:rPr lang="en-GB" sz="1400" dirty="0" smtClean="0">
                          <a:latin typeface="Arial" panose="020B0604020202020204" pitchFamily="34" charset="0"/>
                          <a:cs typeface="Arial" panose="020B0604020202020204" pitchFamily="34" charset="0"/>
                        </a:rPr>
                        <a:t>Marks</a:t>
                      </a:r>
                    </a:p>
                  </a:txBody>
                  <a:tcPr/>
                </a:tc>
              </a:tr>
              <a:tr h="370840">
                <a:tc>
                  <a:txBody>
                    <a:bodyPr/>
                    <a:lstStyle/>
                    <a:p>
                      <a:pPr algn="l"/>
                      <a:r>
                        <a:rPr lang="en-GB" sz="1800" dirty="0" smtClean="0">
                          <a:latin typeface="Arial" panose="020B0604020202020204" pitchFamily="34" charset="0"/>
                          <a:cs typeface="Arial" panose="020B0604020202020204" pitchFamily="34" charset="0"/>
                        </a:rPr>
                        <a:t>8</a:t>
                      </a:r>
                      <a:r>
                        <a:rPr lang="en-GB" sz="1800" baseline="0" dirty="0" smtClean="0">
                          <a:latin typeface="Arial" panose="020B0604020202020204" pitchFamily="34" charset="0"/>
                          <a:cs typeface="Arial" panose="020B0604020202020204" pitchFamily="34" charset="0"/>
                        </a:rPr>
                        <a:t> (b)</a:t>
                      </a:r>
                      <a:endParaRPr lang="en-GB" sz="1800" dirty="0">
                        <a:latin typeface="Arial" panose="020B0604020202020204" pitchFamily="34" charset="0"/>
                        <a:cs typeface="Arial" panose="020B0604020202020204" pitchFamily="34" charset="0"/>
                      </a:endParaRPr>
                    </a:p>
                  </a:txBody>
                  <a:tcPr/>
                </a:tc>
                <a:tc>
                  <a:txBody>
                    <a:bodyPr/>
                    <a:lstStyle/>
                    <a:p>
                      <a:pPr algn="l"/>
                      <a:r>
                        <a:rPr lang="en-US" sz="1800" b="0" dirty="0" smtClean="0">
                          <a:latin typeface="Arial" panose="020B0604020202020204" pitchFamily="34" charset="0"/>
                          <a:cs typeface="Arial" panose="020B0604020202020204" pitchFamily="34" charset="0"/>
                        </a:rPr>
                        <a:t>Analyse how Ryanair could increase its aircraft capacity utilisation.</a:t>
                      </a:r>
                      <a:endParaRPr lang="en-GB" sz="1800" b="0" dirty="0">
                        <a:latin typeface="Arial" panose="020B0604020202020204" pitchFamily="34" charset="0"/>
                        <a:cs typeface="Arial" panose="020B0604020202020204" pitchFamily="34" charset="0"/>
                      </a:endParaRPr>
                    </a:p>
                  </a:txBody>
                  <a:tcPr/>
                </a:tc>
                <a:tc>
                  <a:txBody>
                    <a:bodyPr/>
                    <a:lstStyle/>
                    <a:p>
                      <a:pPr algn="l"/>
                      <a:r>
                        <a:rPr lang="en-GB" sz="1800" dirty="0" smtClean="0">
                          <a:latin typeface="Arial" panose="020B0604020202020204" pitchFamily="34" charset="0"/>
                          <a:cs typeface="Arial" panose="020B0604020202020204" pitchFamily="34" charset="0"/>
                        </a:rPr>
                        <a:t>6 marks</a:t>
                      </a:r>
                    </a:p>
                  </a:txBody>
                  <a:tcPr/>
                </a:tc>
              </a:tr>
              <a:tr h="370840">
                <a:tc>
                  <a:txBody>
                    <a:bodyPr/>
                    <a:lstStyle/>
                    <a:p>
                      <a:pPr algn="l">
                        <a:spcBef>
                          <a:spcPts val="600"/>
                        </a:spcBef>
                      </a:pPr>
                      <a:endParaRPr lang="en-GB" sz="1800" dirty="0">
                        <a:latin typeface="Arial" panose="020B0604020202020204" pitchFamily="34" charset="0"/>
                        <a:cs typeface="Arial" panose="020B0604020202020204" pitchFamily="34" charset="0"/>
                      </a:endParaRPr>
                    </a:p>
                  </a:txBody>
                  <a:tcPr/>
                </a:tc>
                <a:tc>
                  <a:txBody>
                    <a:bodyPr/>
                    <a:lstStyle/>
                    <a:p>
                      <a:pPr algn="ctr">
                        <a:spcAft>
                          <a:spcPts val="600"/>
                        </a:spcAft>
                      </a:pP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(Knowledge 2, Application 2, Analysis 2) </a:t>
                      </a:r>
                      <a:endPar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a:spcAft>
                          <a:spcPts val="600"/>
                        </a:spcAft>
                      </a:pP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Knowledge/ understanding: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up to 2 marks are available for defining capacity utilisation e.g. the amount of actual output </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expressed as a percentage of the maximum possible output </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 OR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gives ways of increasing capacity utilisation e.g. increase demand by promotion</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 close excess capacity </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 </a:t>
                      </a:r>
                      <a:endPar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a:spcAft>
                          <a:spcPts val="600"/>
                        </a:spcAft>
                      </a:pP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Application: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up to 2 marks are available for contextual answers which show how capacity utilisation for Ryanair can be increased e.g. Evidence C states that it is currently 82% so there is spare capacity to be used </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Ryanair’s turnaround is only 25 minutes which has impacts on the number of flights per day </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 </a:t>
                      </a:r>
                      <a:endPar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a:spcAft>
                          <a:spcPts val="600"/>
                        </a:spcAft>
                      </a:pP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Analysis: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up to 2 marks are available for explaining consequences to Ryanair e.g. promotions will help to increase the number of passengers and therefore increase capacity utilisation </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reduce flights to less popular destinations, which will increase utilisation </a:t>
                      </a:r>
                      <a:r>
                        <a:rPr kumimoji="0" lang="en-US" sz="1690" b="1" i="0" u="none" strike="noStrike" kern="1200" baseline="0" dirty="0" smtClean="0">
                          <a:solidFill>
                            <a:schemeClr val="dk1"/>
                          </a:solidFill>
                          <a:latin typeface="Arial" panose="020B0604020202020204" pitchFamily="34" charset="0"/>
                          <a:ea typeface="+mn-ea"/>
                          <a:cs typeface="Arial" panose="020B0604020202020204" pitchFamily="34" charset="0"/>
                        </a:rPr>
                        <a:t>(1 mark) </a:t>
                      </a:r>
                      <a:r>
                        <a:rPr kumimoji="0" lang="en-US" sz="1690" b="0" i="0" u="none" strike="noStrike" kern="1200" baseline="0" dirty="0" smtClean="0">
                          <a:solidFill>
                            <a:schemeClr val="dk1"/>
                          </a:solidFill>
                          <a:latin typeface="Arial" panose="020B0604020202020204" pitchFamily="34" charset="0"/>
                          <a:ea typeface="+mn-ea"/>
                          <a:cs typeface="Arial" panose="020B0604020202020204" pitchFamily="34" charset="0"/>
                        </a:rPr>
                        <a:t>	</a:t>
                      </a:r>
                    </a:p>
                  </a:txBody>
                  <a:tcPr/>
                </a:tc>
                <a:tc>
                  <a:txBody>
                    <a:bodyPr/>
                    <a:lstStyle/>
                    <a:p>
                      <a:pPr algn="l"/>
                      <a:endParaRPr lang="en-GB" sz="1800" dirty="0" smtClean="0">
                        <a:latin typeface="Arial" panose="020B0604020202020204" pitchFamily="34" charset="0"/>
                        <a:cs typeface="Arial" panose="020B0604020202020204" pitchFamily="34" charset="0"/>
                      </a:endParaRPr>
                    </a:p>
                    <a:p>
                      <a:pPr algn="l"/>
                      <a:r>
                        <a:rPr lang="en-GB" sz="1800" dirty="0" smtClean="0">
                          <a:latin typeface="Arial" panose="020B0604020202020204" pitchFamily="34" charset="0"/>
                          <a:cs typeface="Arial" panose="020B0604020202020204" pitchFamily="34" charset="0"/>
                        </a:rPr>
                        <a:t>1-2 mark</a:t>
                      </a:r>
                    </a:p>
                    <a:p>
                      <a:pPr algn="l"/>
                      <a:endParaRPr lang="en-GB" sz="1800" dirty="0" smtClean="0">
                        <a:latin typeface="Arial" panose="020B0604020202020204" pitchFamily="34" charset="0"/>
                        <a:cs typeface="Arial" panose="020B0604020202020204" pitchFamily="34" charset="0"/>
                      </a:endParaRPr>
                    </a:p>
                    <a:p>
                      <a:pPr algn="l"/>
                      <a:endParaRPr lang="en-GB" sz="1800" dirty="0" smtClean="0">
                        <a:latin typeface="Arial" panose="020B0604020202020204" pitchFamily="34" charset="0"/>
                        <a:cs typeface="Arial" panose="020B0604020202020204" pitchFamily="34" charset="0"/>
                      </a:endParaRPr>
                    </a:p>
                    <a:p>
                      <a:pPr algn="l"/>
                      <a:endParaRPr lang="en-GB" sz="1800" dirty="0" smtClean="0">
                        <a:latin typeface="Arial" panose="020B0604020202020204" pitchFamily="34" charset="0"/>
                        <a:cs typeface="Arial" panose="020B0604020202020204" pitchFamily="34" charset="0"/>
                      </a:endParaRPr>
                    </a:p>
                    <a:p>
                      <a:pPr algn="l"/>
                      <a:endParaRPr lang="en-GB" sz="1800" dirty="0" smtClean="0">
                        <a:latin typeface="Arial" panose="020B0604020202020204" pitchFamily="34" charset="0"/>
                        <a:cs typeface="Arial" panose="020B0604020202020204" pitchFamily="34" charset="0"/>
                      </a:endParaRPr>
                    </a:p>
                    <a:p>
                      <a:pPr algn="l"/>
                      <a:r>
                        <a:rPr lang="en-GB" sz="1800" dirty="0" smtClean="0">
                          <a:latin typeface="Arial" panose="020B0604020202020204" pitchFamily="34" charset="0"/>
                          <a:cs typeface="Arial" panose="020B0604020202020204" pitchFamily="34" charset="0"/>
                        </a:rPr>
                        <a:t>1</a:t>
                      </a:r>
                      <a:r>
                        <a:rPr lang="en-GB" sz="1800" baseline="0" dirty="0" smtClean="0">
                          <a:latin typeface="Arial" panose="020B0604020202020204" pitchFamily="34" charset="0"/>
                          <a:cs typeface="Arial" panose="020B0604020202020204" pitchFamily="34" charset="0"/>
                        </a:rPr>
                        <a:t>-2 </a:t>
                      </a:r>
                      <a:r>
                        <a:rPr lang="en-GB" sz="1800" dirty="0" smtClean="0">
                          <a:latin typeface="Arial" panose="020B0604020202020204" pitchFamily="34" charset="0"/>
                          <a:cs typeface="Arial" panose="020B0604020202020204" pitchFamily="34" charset="0"/>
                        </a:rPr>
                        <a:t>mark</a:t>
                      </a:r>
                    </a:p>
                    <a:p>
                      <a:pPr algn="l"/>
                      <a:endParaRPr lang="en-GB" sz="1800" dirty="0" smtClean="0">
                        <a:latin typeface="Arial" panose="020B0604020202020204" pitchFamily="34" charset="0"/>
                        <a:cs typeface="Arial" panose="020B0604020202020204" pitchFamily="34" charset="0"/>
                      </a:endParaRPr>
                    </a:p>
                    <a:p>
                      <a:pPr algn="l"/>
                      <a:endParaRPr lang="en-GB" sz="1800" dirty="0" smtClean="0">
                        <a:latin typeface="Arial" panose="020B0604020202020204" pitchFamily="34" charset="0"/>
                        <a:cs typeface="Arial" panose="020B0604020202020204" pitchFamily="34" charset="0"/>
                      </a:endParaRPr>
                    </a:p>
                    <a:p>
                      <a:pPr algn="l"/>
                      <a:endParaRPr lang="en-GB" sz="1800" dirty="0" smtClean="0">
                        <a:latin typeface="Arial" panose="020B0604020202020204" pitchFamily="34" charset="0"/>
                        <a:cs typeface="Arial" panose="020B0604020202020204" pitchFamily="34" charset="0"/>
                      </a:endParaRPr>
                    </a:p>
                    <a:p>
                      <a:pPr algn="l"/>
                      <a:r>
                        <a:rPr lang="en-GB" sz="1800" dirty="0" smtClean="0">
                          <a:latin typeface="Arial" panose="020B0604020202020204" pitchFamily="34" charset="0"/>
                          <a:cs typeface="Arial" panose="020B0604020202020204" pitchFamily="34" charset="0"/>
                        </a:rPr>
                        <a:t>1</a:t>
                      </a:r>
                      <a:r>
                        <a:rPr lang="en-GB" sz="1800" baseline="0" dirty="0" smtClean="0">
                          <a:latin typeface="Arial" panose="020B0604020202020204" pitchFamily="34" charset="0"/>
                          <a:cs typeface="Arial" panose="020B0604020202020204" pitchFamily="34" charset="0"/>
                        </a:rPr>
                        <a:t>-2</a:t>
                      </a:r>
                      <a:r>
                        <a:rPr lang="en-GB" sz="1800" dirty="0" smtClean="0">
                          <a:latin typeface="Arial" panose="020B0604020202020204" pitchFamily="34" charset="0"/>
                          <a:cs typeface="Arial" panose="020B0604020202020204" pitchFamily="34" charset="0"/>
                        </a:rPr>
                        <a:t>mark</a:t>
                      </a:r>
                    </a:p>
                    <a:p>
                      <a:pPr algn="l"/>
                      <a:endParaRPr lang="en-GB" sz="1800" dirty="0" smtClean="0">
                        <a:latin typeface="Arial" panose="020B0604020202020204" pitchFamily="34" charset="0"/>
                        <a:cs typeface="Arial" panose="020B0604020202020204" pitchFamily="34" charset="0"/>
                      </a:endParaRPr>
                    </a:p>
                  </a:txBody>
                  <a:tcPr/>
                </a:tc>
              </a:tr>
            </a:tbl>
          </a:graphicData>
        </a:graphic>
      </p:graphicFrame>
      <p:sp>
        <p:nvSpPr>
          <p:cNvPr id="5" name="TextBox 4">
            <a:hlinkClick r:id="rId3" action="ppaction://hlinkfile"/>
          </p:cNvPr>
          <p:cNvSpPr txBox="1"/>
          <p:nvPr/>
        </p:nvSpPr>
        <p:spPr>
          <a:xfrm>
            <a:off x="8172400" y="3212976"/>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261433256"/>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a:t>7</a:t>
            </a:r>
            <a:r>
              <a:rPr lang="en-GB" sz="4000" dirty="0" smtClean="0"/>
              <a:t> – Exam Questions – January 2015</a:t>
            </a:r>
            <a:endParaRPr lang="en-GB" sz="3600" dirty="0"/>
          </a:p>
        </p:txBody>
      </p:sp>
      <p:sp>
        <p:nvSpPr>
          <p:cNvPr id="7" name="Rectangle 6"/>
          <p:cNvSpPr/>
          <p:nvPr/>
        </p:nvSpPr>
        <p:spPr>
          <a:xfrm>
            <a:off x="305525" y="1124744"/>
            <a:ext cx="8586955" cy="5516895"/>
          </a:xfrm>
          <a:prstGeom prst="rect">
            <a:avLst/>
          </a:prstGeom>
        </p:spPr>
        <p:txBody>
          <a:bodyPr wrap="square">
            <a:spAutoFit/>
          </a:bodyPr>
          <a:lstStyle/>
          <a:p>
            <a:pPr marL="457200" indent="-457200">
              <a:spcAft>
                <a:spcPts val="300"/>
              </a:spcAft>
              <a:buClr>
                <a:schemeClr val="accent6">
                  <a:lumMod val="50000"/>
                </a:schemeClr>
              </a:buClr>
              <a:buFont typeface="+mj-lt"/>
              <a:buAutoNum type="arabicPeriod"/>
              <a:tabLst>
                <a:tab pos="6259116" algn="r"/>
              </a:tabLst>
            </a:pPr>
            <a:r>
              <a:rPr lang="en-US" sz="2000" dirty="0">
                <a:solidFill>
                  <a:srgbClr val="FF0000"/>
                </a:solidFill>
              </a:rPr>
              <a:t>In October 2013 Blockbuster, the DVD and computer games retail chain, became </a:t>
            </a:r>
            <a:r>
              <a:rPr lang="en-US" sz="2000" dirty="0" smtClean="0">
                <a:solidFill>
                  <a:srgbClr val="FF0000"/>
                </a:solidFill>
              </a:rPr>
              <a:t>the latest </a:t>
            </a:r>
            <a:r>
              <a:rPr lang="en-US" sz="2000" dirty="0">
                <a:solidFill>
                  <a:srgbClr val="FF0000"/>
                </a:solidFill>
              </a:rPr>
              <a:t>business failure and closed all of its stores</a:t>
            </a:r>
            <a:r>
              <a:rPr lang="en-US" sz="2000" dirty="0" smtClean="0">
                <a:solidFill>
                  <a:srgbClr val="FF0000"/>
                </a:solidFill>
              </a:rPr>
              <a:t>.</a:t>
            </a:r>
            <a:br>
              <a:rPr lang="en-US" sz="2000" dirty="0" smtClean="0">
                <a:solidFill>
                  <a:srgbClr val="FF0000"/>
                </a:solidFill>
              </a:rPr>
            </a:br>
            <a:r>
              <a:rPr lang="en-US" sz="2000" dirty="0" smtClean="0">
                <a:solidFill>
                  <a:srgbClr val="FF0000"/>
                </a:solidFill>
              </a:rPr>
              <a:t>(</a:t>
            </a:r>
            <a:r>
              <a:rPr lang="en-US" sz="2000" dirty="0">
                <a:solidFill>
                  <a:srgbClr val="FF0000"/>
                </a:solidFill>
              </a:rPr>
              <a:t>a) This was most likely due </a:t>
            </a:r>
            <a:r>
              <a:rPr lang="en-US" sz="2000" dirty="0" smtClean="0">
                <a:solidFill>
                  <a:srgbClr val="FF0000"/>
                </a:solidFill>
              </a:rPr>
              <a:t>to	(1</a:t>
            </a:r>
            <a:r>
              <a:rPr lang="en-US" sz="2000" dirty="0">
                <a:solidFill>
                  <a:srgbClr val="FF0000"/>
                </a:solidFill>
              </a:rPr>
              <a:t>)</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an </a:t>
            </a:r>
            <a:r>
              <a:rPr lang="en-US" sz="2000" dirty="0">
                <a:solidFill>
                  <a:srgbClr val="FF0000"/>
                </a:solidFill>
              </a:rPr>
              <a:t>increase in Blockbuster’s cash flow</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an </a:t>
            </a:r>
            <a:r>
              <a:rPr lang="en-US" sz="2000" dirty="0">
                <a:solidFill>
                  <a:srgbClr val="FF0000"/>
                </a:solidFill>
              </a:rPr>
              <a:t>increase in online sales of DVDs</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a </a:t>
            </a:r>
            <a:r>
              <a:rPr lang="en-US" sz="2000" dirty="0">
                <a:solidFill>
                  <a:srgbClr val="FF0000"/>
                </a:solidFill>
              </a:rPr>
              <a:t>decrease in supermarkets selling DVDs</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a </a:t>
            </a:r>
            <a:r>
              <a:rPr lang="en-US" sz="2000" dirty="0">
                <a:solidFill>
                  <a:srgbClr val="FF0000"/>
                </a:solidFill>
              </a:rPr>
              <a:t>decrease in Blockbuster’s labour costs	(3)</a:t>
            </a:r>
          </a:p>
          <a:p>
            <a:pPr>
              <a:spcAft>
                <a:spcPts val="300"/>
              </a:spcAft>
              <a:buClr>
                <a:schemeClr val="accent6">
                  <a:lumMod val="50000"/>
                </a:schemeClr>
              </a:buClr>
              <a:tabLst>
                <a:tab pos="6259116"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8" name="TextBox 7">
            <a:hlinkClick r:id="rId3" action="ppaction://hlinkfile"/>
          </p:cNvPr>
          <p:cNvSpPr txBox="1"/>
          <p:nvPr/>
        </p:nvSpPr>
        <p:spPr>
          <a:xfrm>
            <a:off x="8316416" y="187792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059872769"/>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000" dirty="0"/>
              <a:t>4 – Exam Questions – January </a:t>
            </a:r>
            <a:r>
              <a:rPr lang="en-GB" sz="3000" dirty="0" smtClean="0"/>
              <a:t>2015</a:t>
            </a:r>
            <a:endParaRPr lang="en-GB" sz="2700" dirty="0"/>
          </a:p>
        </p:txBody>
      </p:sp>
      <p:graphicFrame>
        <p:nvGraphicFramePr>
          <p:cNvPr id="4" name="Table 3"/>
          <p:cNvGraphicFramePr>
            <a:graphicFrameLocks noGrp="1"/>
          </p:cNvGraphicFramePr>
          <p:nvPr>
            <p:extLst>
              <p:ext uri="{D42A27DB-BD31-4B8C-83A1-F6EECF244321}">
                <p14:modId xmlns:p14="http://schemas.microsoft.com/office/powerpoint/2010/main" val="346785674"/>
              </p:ext>
            </p:extLst>
          </p:nvPr>
        </p:nvGraphicFramePr>
        <p:xfrm>
          <a:off x="323528" y="1124744"/>
          <a:ext cx="8496944" cy="5472608"/>
        </p:xfrm>
        <a:graphic>
          <a:graphicData uri="http://schemas.openxmlformats.org/drawingml/2006/table">
            <a:tbl>
              <a:tblPr firstRow="1" bandRow="1">
                <a:tableStyleId>{5C22544A-7EE6-4342-B048-85BDC9FD1C3A}</a:tableStyleId>
              </a:tblPr>
              <a:tblGrid>
                <a:gridCol w="648072"/>
                <a:gridCol w="6984775"/>
                <a:gridCol w="864097"/>
              </a:tblGrid>
              <a:tr h="357124">
                <a:tc>
                  <a:txBody>
                    <a:bodyPr/>
                    <a:lstStyle/>
                    <a:p>
                      <a:r>
                        <a:rPr lang="en-GB" sz="1400" dirty="0" smtClean="0">
                          <a:latin typeface="Arial" panose="020B0604020202020204" pitchFamily="34" charset="0"/>
                          <a:cs typeface="Arial" panose="020B0604020202020204" pitchFamily="34" charset="0"/>
                        </a:rPr>
                        <a:t>1 (a)</a:t>
                      </a:r>
                      <a:endParaRPr lang="en-GB" sz="14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B (an increase in online sales of DVDs)	</a:t>
                      </a:r>
                    </a:p>
                  </a:txBody>
                  <a:tcPr marL="68580" marR="68580" marT="34290" marB="34290"/>
                </a:tc>
                <a:tc>
                  <a:txBody>
                    <a:bodyPr/>
                    <a:lstStyle/>
                    <a:p>
                      <a:pPr algn="ctr"/>
                      <a:r>
                        <a:rPr lang="en-GB" sz="1400" b="0" dirty="0" smtClean="0">
                          <a:latin typeface="Arial" panose="020B0604020202020204" pitchFamily="34" charset="0"/>
                          <a:cs typeface="Arial" panose="020B0604020202020204" pitchFamily="34" charset="0"/>
                        </a:rPr>
                        <a:t>1 mark</a:t>
                      </a:r>
                      <a:endParaRPr lang="en-GB" sz="1400" b="0" dirty="0">
                        <a:latin typeface="Arial" panose="020B0604020202020204" pitchFamily="34" charset="0"/>
                        <a:cs typeface="Arial" panose="020B0604020202020204" pitchFamily="34" charset="0"/>
                      </a:endParaRPr>
                    </a:p>
                  </a:txBody>
                  <a:tcPr marL="68580" marR="68580" marT="34290" marB="34290"/>
                </a:tc>
              </a:tr>
              <a:tr h="5115484">
                <a:tc>
                  <a:txBody>
                    <a:bodyPr/>
                    <a:lstStyle/>
                    <a:p>
                      <a:r>
                        <a:rPr lang="en-GB" sz="1800" dirty="0" smtClean="0">
                          <a:latin typeface="Arial" panose="020B0604020202020204" pitchFamily="34" charset="0"/>
                          <a:cs typeface="Arial" panose="020B0604020202020204" pitchFamily="34" charset="0"/>
                        </a:rPr>
                        <a:t>1(b)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Explain why this answer is correct: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 Definition of business failure e.g. when costs exceeds revenues in the long run </a:t>
                      </a:r>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OR </a:t>
                      </a:r>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Definition of online sales e.g. products or services can be bought and received on the internet rather than in a physical outlet </a:t>
                      </a:r>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 Blockbuster failed because it sold DVDs and computer games from traditional retail outlets rather than through online sales as more people are buying DVDs online </a:t>
                      </a:r>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 This has resulted in a fall in demand for DVDs bought through traditional retail outlets such as Blockbuster </a:t>
                      </a:r>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endPar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Alternatively, up to two of the marks above can be achieved by explaining (not defining) distracters, for example: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 A is wrong because an increase in cash flow will help Blockbuster to trade effectively in the long term as they have cash to pay suppliers and employees </a:t>
                      </a:r>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 C is wrong because a decrease in competition from supermarkets could increase sales for Blockbuster as customers have less choice as to where to purchase DVDs and games </a:t>
                      </a:r>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 D is wrong because if there is a decrease in labour costs Blockbuster should see an increase in operating profits as costs are lower resulting in the business being able to continue to trade </a:t>
                      </a:r>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endPar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Any acceptable answer that shows selective knowledge/understanding/application and/or development. </a:t>
                      </a:r>
                    </a:p>
                    <a:p>
                      <a:r>
                        <a:rPr kumimoji="0" lang="en-US" sz="1400" b="1" i="0" u="none" strike="noStrike" kern="1200" baseline="0" dirty="0" smtClean="0">
                          <a:solidFill>
                            <a:schemeClr val="dk1"/>
                          </a:solidFill>
                          <a:latin typeface="Arial" panose="020B0604020202020204" pitchFamily="34" charset="0"/>
                          <a:ea typeface="+mn-ea"/>
                          <a:cs typeface="Arial" panose="020B0604020202020204" pitchFamily="34" charset="0"/>
                        </a:rPr>
                        <a:t>N.B. up to 2 marks out of 3 may be gained for part (b) if part (a) is incorrect. </a:t>
                      </a:r>
                      <a:r>
                        <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rPr>
                        <a:t>	</a:t>
                      </a:r>
                      <a:endPar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7" name="TextBox 6">
            <a:hlinkClick r:id="rId3" action="ppaction://hlinkfile"/>
          </p:cNvPr>
          <p:cNvSpPr txBox="1"/>
          <p:nvPr/>
        </p:nvSpPr>
        <p:spPr>
          <a:xfrm>
            <a:off x="8100392" y="1556792"/>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45285040"/>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a:t>7</a:t>
            </a:r>
            <a:r>
              <a:rPr lang="en-GB" sz="4000" dirty="0" smtClean="0"/>
              <a:t> – Exam Questions – January 2015</a:t>
            </a:r>
            <a:endParaRPr lang="en-GB" sz="36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chemeClr val="accent6">
                  <a:lumMod val="50000"/>
                </a:schemeClr>
              </a:buClr>
              <a:buFont typeface="+mj-lt"/>
              <a:buAutoNum type="arabicPeriod"/>
              <a:tabLst>
                <a:tab pos="6259116" algn="r"/>
              </a:tabLst>
            </a:pPr>
            <a:r>
              <a:rPr lang="en-US" sz="2000" dirty="0">
                <a:solidFill>
                  <a:srgbClr val="FF0000"/>
                </a:solidFill>
              </a:rPr>
              <a:t>Savoir Faire, a small restaurant in London, is able to serve 1,500 meals a month. </a:t>
            </a:r>
            <a:r>
              <a:rPr lang="en-US" sz="2000" dirty="0" smtClean="0">
                <a:solidFill>
                  <a:srgbClr val="FF0000"/>
                </a:solidFill>
              </a:rPr>
              <a:t>In November </a:t>
            </a:r>
            <a:r>
              <a:rPr lang="en-US" sz="2000" dirty="0">
                <a:solidFill>
                  <a:srgbClr val="FF0000"/>
                </a:solidFill>
              </a:rPr>
              <a:t>2013 it sold 1,125 meals</a:t>
            </a:r>
            <a:r>
              <a:rPr lang="en-US" sz="2000" dirty="0" smtClean="0">
                <a:solidFill>
                  <a:srgbClr val="FF0000"/>
                </a:solidFill>
              </a:rPr>
              <a:t>.</a:t>
            </a:r>
            <a:br>
              <a:rPr lang="en-US" sz="2000" dirty="0" smtClean="0">
                <a:solidFill>
                  <a:srgbClr val="FF0000"/>
                </a:solidFill>
              </a:rPr>
            </a:br>
            <a:r>
              <a:rPr lang="en-US" sz="2000" dirty="0" smtClean="0">
                <a:solidFill>
                  <a:srgbClr val="FF0000"/>
                </a:solidFill>
              </a:rPr>
              <a:t>(</a:t>
            </a:r>
            <a:r>
              <a:rPr lang="en-US" sz="2000" dirty="0">
                <a:solidFill>
                  <a:srgbClr val="FF0000"/>
                </a:solidFill>
              </a:rPr>
              <a:t>a) Calculate the capacity utilisation for Savoir Faire in November</a:t>
            </a:r>
            <a:r>
              <a:rPr lang="en-US" sz="2000" dirty="0" smtClean="0">
                <a:solidFill>
                  <a:srgbClr val="FF0000"/>
                </a:solidFill>
              </a:rPr>
              <a:t>.   (</a:t>
            </a:r>
            <a:r>
              <a:rPr lang="en-US" sz="2000" dirty="0">
                <a:solidFill>
                  <a:srgbClr val="FF0000"/>
                </a:solidFill>
              </a:rPr>
              <a:t>1)</a:t>
            </a:r>
          </a:p>
          <a:p>
            <a:pPr marL="801688" indent="-4572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25</a:t>
            </a:r>
            <a:r>
              <a:rPr lang="en-US" sz="2000" dirty="0">
                <a:solidFill>
                  <a:srgbClr val="FF0000"/>
                </a:solidFill>
              </a:rPr>
              <a:t>%</a:t>
            </a:r>
          </a:p>
          <a:p>
            <a:pPr marL="801688" indent="-4572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75</a:t>
            </a:r>
            <a:r>
              <a:rPr lang="en-US" sz="2000" dirty="0">
                <a:solidFill>
                  <a:srgbClr val="FF0000"/>
                </a:solidFill>
              </a:rPr>
              <a:t>%</a:t>
            </a:r>
          </a:p>
          <a:p>
            <a:pPr marL="801688" indent="-4572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133</a:t>
            </a:r>
            <a:r>
              <a:rPr lang="en-US" sz="2000" dirty="0">
                <a:solidFill>
                  <a:srgbClr val="FF0000"/>
                </a:solidFill>
              </a:rPr>
              <a:t>%</a:t>
            </a:r>
          </a:p>
          <a:p>
            <a:pPr marL="801688" indent="-4572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175</a:t>
            </a:r>
            <a:r>
              <a:rPr lang="en-US" sz="2000" dirty="0">
                <a:solidFill>
                  <a:srgbClr val="FF0000"/>
                </a:solidFill>
              </a:rPr>
              <a:t>%	(3</a:t>
            </a:r>
            <a:r>
              <a:rPr lang="en-US" sz="2000" dirty="0" smtClean="0">
                <a:solidFill>
                  <a:srgbClr val="FF0000"/>
                </a:solidFill>
              </a:rPr>
              <a:t>)</a:t>
            </a:r>
          </a:p>
          <a:p>
            <a:pPr marL="344488">
              <a:spcAft>
                <a:spcPts val="300"/>
              </a:spcAft>
              <a:buClr>
                <a:schemeClr val="accent6">
                  <a:lumMod val="50000"/>
                </a:schemeClr>
              </a:buClr>
              <a:tabLst>
                <a:tab pos="6259116" algn="r"/>
              </a:tabLst>
            </a:pPr>
            <a:r>
              <a:rPr lang="en-US" sz="2000" dirty="0" smtClean="0">
                <a:solidFill>
                  <a:srgbClr val="FF0000"/>
                </a:solidFill>
              </a:rPr>
              <a:t>Answer [  ]</a:t>
            </a:r>
            <a:endParaRPr lang="en-US" sz="2000" dirty="0">
              <a:solidFill>
                <a:srgbClr val="FF0000"/>
              </a:solidFill>
            </a:endParaRPr>
          </a:p>
          <a:p>
            <a:pPr>
              <a:spcAft>
                <a:spcPts val="300"/>
              </a:spcAft>
              <a:buClr>
                <a:schemeClr val="accent6">
                  <a:lumMod val="50000"/>
                </a:schemeClr>
              </a:buClr>
              <a:tabLst>
                <a:tab pos="6259116" algn="r"/>
              </a:tabLst>
            </a:pPr>
            <a:r>
              <a:rPr lang="en-US" sz="2000" dirty="0" smtClean="0">
                <a:solidFill>
                  <a:srgbClr val="FF0000"/>
                </a:solidFill>
              </a:rPr>
              <a:t>(b) Explain </a:t>
            </a:r>
            <a:r>
              <a:rPr lang="en-US" sz="2000" dirty="0">
                <a:solidFill>
                  <a:srgbClr val="FF0000"/>
                </a:solidFill>
              </a:rPr>
              <a:t>why this answer is correct. (Show your working)</a:t>
            </a:r>
            <a:endParaRPr lang="en-US" sz="2000" dirty="0" smtClean="0">
              <a:solidFill>
                <a:srgbClr val="FF0000"/>
              </a:solidFill>
            </a:endParaRPr>
          </a:p>
          <a:p>
            <a:pPr>
              <a:spcAft>
                <a:spcPts val="300"/>
              </a:spcAft>
              <a:buClr>
                <a:schemeClr val="accent6">
                  <a:lumMod val="50000"/>
                </a:schemeClr>
              </a:buClr>
              <a:tabLst>
                <a:tab pos="6259116"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8" name="TextBox 7">
            <a:hlinkClick r:id="rId3" action="ppaction://hlinkfile"/>
          </p:cNvPr>
          <p:cNvSpPr txBox="1"/>
          <p:nvPr/>
        </p:nvSpPr>
        <p:spPr>
          <a:xfrm>
            <a:off x="8316416" y="1052736"/>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963986043"/>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7 </a:t>
            </a:r>
            <a:r>
              <a:rPr lang="en-GB" sz="3600" dirty="0"/>
              <a:t>– Exam Questions – January </a:t>
            </a:r>
            <a:r>
              <a:rPr lang="en-GB" sz="3600" dirty="0" smtClean="0"/>
              <a:t>2015</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3679803000"/>
              </p:ext>
            </p:extLst>
          </p:nvPr>
        </p:nvGraphicFramePr>
        <p:xfrm>
          <a:off x="323528" y="1124744"/>
          <a:ext cx="8496944" cy="5515864"/>
        </p:xfrm>
        <a:graphic>
          <a:graphicData uri="http://schemas.openxmlformats.org/drawingml/2006/table">
            <a:tbl>
              <a:tblPr firstRow="1" bandRow="1">
                <a:tableStyleId>{5C22544A-7EE6-4342-B048-85BDC9FD1C3A}</a:tableStyleId>
              </a:tblPr>
              <a:tblGrid>
                <a:gridCol w="648072"/>
                <a:gridCol w="6984775"/>
                <a:gridCol w="864097"/>
              </a:tblGrid>
              <a:tr h="357124">
                <a:tc>
                  <a:txBody>
                    <a:bodyPr/>
                    <a:lstStyle/>
                    <a:p>
                      <a:r>
                        <a:rPr lang="en-GB" sz="1800" dirty="0" smtClean="0">
                          <a:latin typeface="Arial" panose="020B0604020202020204" pitchFamily="34" charset="0"/>
                          <a:cs typeface="Arial" panose="020B0604020202020204" pitchFamily="34" charset="0"/>
                        </a:rPr>
                        <a:t>2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B (75%)</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5115484">
                <a:tc>
                  <a:txBody>
                    <a:bodyPr/>
                    <a:lstStyle/>
                    <a:p>
                      <a:r>
                        <a:rPr lang="en-GB" sz="1800" dirty="0" smtClean="0">
                          <a:latin typeface="Arial" panose="020B0604020202020204" pitchFamily="34" charset="0"/>
                          <a:cs typeface="Arial" panose="020B0604020202020204" pitchFamily="34" charset="0"/>
                        </a:rPr>
                        <a:t>2(b)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lgn="ctr"/>
                      <a:r>
                        <a:rPr lang="en-US" sz="19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900" b="0" i="0" u="none" strike="noStrike" baseline="0" dirty="0" smtClean="0">
                        <a:solidFill>
                          <a:srgbClr val="000000"/>
                        </a:solidFill>
                        <a:latin typeface="Arial" panose="020B0604020202020204" pitchFamily="34" charset="0"/>
                        <a:cs typeface="Arial" panose="020B0604020202020204" pitchFamily="34" charset="0"/>
                      </a:endParaRPr>
                    </a:p>
                    <a:p>
                      <a:pPr algn="ctr"/>
                      <a:endParaRPr lang="en-GB" sz="19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900" b="0" i="0" u="none" strike="noStrike" baseline="0" dirty="0" smtClean="0">
                          <a:solidFill>
                            <a:srgbClr val="000000"/>
                          </a:solidFill>
                          <a:latin typeface="Arial" panose="020B0604020202020204" pitchFamily="34" charset="0"/>
                          <a:cs typeface="Arial" panose="020B0604020202020204" pitchFamily="34" charset="0"/>
                        </a:rPr>
                        <a:t>Definition of capacity utilisation e.g. measures the proportion/percentage of the maximum possible output which is actually produced </a:t>
                      </a:r>
                      <a:r>
                        <a:rPr lang="en-US" sz="1900" b="1" i="0" u="none" strike="noStrike" baseline="0" dirty="0" smtClean="0">
                          <a:solidFill>
                            <a:srgbClr val="000000"/>
                          </a:solidFill>
                          <a:latin typeface="Arial" panose="020B0604020202020204" pitchFamily="34" charset="0"/>
                          <a:cs typeface="Arial" panose="020B0604020202020204" pitchFamily="34" charset="0"/>
                        </a:rPr>
                        <a:t>OR </a:t>
                      </a:r>
                      <a:r>
                        <a:rPr lang="en-US" sz="1900" b="0" i="0" u="none" strike="noStrike" baseline="0" dirty="0" smtClean="0">
                          <a:solidFill>
                            <a:srgbClr val="000000"/>
                          </a:solidFill>
                          <a:latin typeface="Arial" panose="020B0604020202020204" pitchFamily="34" charset="0"/>
                          <a:cs typeface="Arial" panose="020B0604020202020204" pitchFamily="34" charset="0"/>
                        </a:rPr>
                        <a:t>gives the formula </a:t>
                      </a:r>
                      <a:r>
                        <a:rPr lang="en-US" sz="1900" b="1" i="0" u="none" strike="noStrike" baseline="0" dirty="0" smtClean="0">
                          <a:solidFill>
                            <a:srgbClr val="000000"/>
                          </a:solidFill>
                          <a:latin typeface="Arial" panose="020B0604020202020204" pitchFamily="34" charset="0"/>
                          <a:cs typeface="Arial" panose="020B0604020202020204" pitchFamily="34" charset="0"/>
                        </a:rPr>
                        <a:t>(1)</a:t>
                      </a:r>
                      <a:r>
                        <a:rPr lang="en-US" sz="1900" b="0" i="0" u="none" strike="noStrike" baseline="0" dirty="0" smtClean="0">
                          <a:solidFill>
                            <a:srgbClr val="000000"/>
                          </a:solidFill>
                          <a:latin typeface="Arial" panose="020B0604020202020204" pitchFamily="34" charset="0"/>
                          <a:cs typeface="Arial" panose="020B0604020202020204" pitchFamily="34" charset="0"/>
                        </a:rPr>
                        <a:t>: </a:t>
                      </a:r>
                    </a:p>
                    <a:p>
                      <a:endParaRPr lang="en-GB" sz="1900" b="0" i="0" u="none" strike="noStrike" baseline="0" dirty="0" smtClean="0">
                        <a:solidFill>
                          <a:srgbClr val="000000"/>
                        </a:solidFill>
                        <a:latin typeface="Arial" panose="020B0604020202020204" pitchFamily="34" charset="0"/>
                        <a:cs typeface="Arial" panose="020B0604020202020204" pitchFamily="34" charset="0"/>
                      </a:endParaRPr>
                    </a:p>
                    <a:p>
                      <a:pPr algn="ctr"/>
                      <a:r>
                        <a:rPr lang="en-GB" sz="1900" b="0" i="0" u="sng" strike="noStrike" baseline="0" dirty="0" smtClean="0">
                          <a:solidFill>
                            <a:srgbClr val="000000"/>
                          </a:solidFill>
                          <a:latin typeface="Arial" panose="020B0604020202020204" pitchFamily="34" charset="0"/>
                          <a:cs typeface="Arial" panose="020B0604020202020204" pitchFamily="34" charset="0"/>
                        </a:rPr>
                        <a:t>Current Output</a:t>
                      </a:r>
                      <a:r>
                        <a:rPr lang="en-GB" sz="1900" b="0" i="0" u="none" strike="noStrike" baseline="0" dirty="0" smtClean="0">
                          <a:solidFill>
                            <a:srgbClr val="000000"/>
                          </a:solidFill>
                          <a:latin typeface="Arial" panose="020B0604020202020204" pitchFamily="34" charset="0"/>
                          <a:cs typeface="Arial" panose="020B0604020202020204" pitchFamily="34" charset="0"/>
                        </a:rPr>
                        <a:t>              x 100 </a:t>
                      </a:r>
                    </a:p>
                    <a:p>
                      <a:pPr algn="l"/>
                      <a:r>
                        <a:rPr lang="en-GB" sz="1900" b="0" i="0" u="none" strike="noStrike" baseline="0" dirty="0" smtClean="0">
                          <a:solidFill>
                            <a:srgbClr val="000000"/>
                          </a:solidFill>
                          <a:latin typeface="Arial" panose="020B0604020202020204" pitchFamily="34" charset="0"/>
                          <a:cs typeface="Arial" panose="020B0604020202020204" pitchFamily="34" charset="0"/>
                        </a:rPr>
                        <a:t>                     Maximum possible output </a:t>
                      </a:r>
                    </a:p>
                    <a:p>
                      <a:pPr algn="ctr"/>
                      <a:endParaRPr lang="en-GB" sz="19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900" b="0" i="0" u="sng" strike="noStrike" baseline="0" dirty="0" smtClean="0">
                          <a:solidFill>
                            <a:srgbClr val="000000"/>
                          </a:solidFill>
                          <a:latin typeface="Arial" panose="020B0604020202020204" pitchFamily="34" charset="0"/>
                          <a:cs typeface="Arial" panose="020B0604020202020204" pitchFamily="34" charset="0"/>
                        </a:rPr>
                        <a:t>1125 </a:t>
                      </a:r>
                      <a:r>
                        <a:rPr lang="en-GB" sz="1900" b="1" i="0" u="none" strike="noStrike" baseline="0" dirty="0" smtClean="0">
                          <a:solidFill>
                            <a:srgbClr val="000000"/>
                          </a:solidFill>
                          <a:latin typeface="Arial" panose="020B0604020202020204" pitchFamily="34" charset="0"/>
                          <a:cs typeface="Arial" panose="020B0604020202020204" pitchFamily="34" charset="0"/>
                        </a:rPr>
                        <a:t>(1) </a:t>
                      </a:r>
                      <a:r>
                        <a:rPr lang="en-GB" sz="1900" b="0" i="0" u="none" strike="noStrike" baseline="0" dirty="0" smtClean="0">
                          <a:solidFill>
                            <a:srgbClr val="000000"/>
                          </a:solidFill>
                          <a:latin typeface="Arial" panose="020B0604020202020204" pitchFamily="34" charset="0"/>
                          <a:cs typeface="Arial" panose="020B0604020202020204" pitchFamily="34" charset="0"/>
                        </a:rPr>
                        <a:t>x 100 </a:t>
                      </a:r>
                      <a:r>
                        <a:rPr lang="en-GB" sz="1900" b="1" i="0" u="none" strike="noStrike" baseline="0" dirty="0" smtClean="0">
                          <a:solidFill>
                            <a:srgbClr val="000000"/>
                          </a:solidFill>
                          <a:latin typeface="Arial" panose="020B0604020202020204" pitchFamily="34" charset="0"/>
                          <a:cs typeface="Arial" panose="020B0604020202020204" pitchFamily="34" charset="0"/>
                        </a:rPr>
                        <a:t>= </a:t>
                      </a:r>
                      <a:r>
                        <a:rPr lang="en-GB" sz="1900" b="0" i="0" u="none" strike="noStrike" baseline="0" dirty="0" smtClean="0">
                          <a:solidFill>
                            <a:srgbClr val="000000"/>
                          </a:solidFill>
                          <a:latin typeface="Arial" panose="020B0604020202020204" pitchFamily="34" charset="0"/>
                          <a:cs typeface="Arial" panose="020B0604020202020204" pitchFamily="34" charset="0"/>
                        </a:rPr>
                        <a:t>75% </a:t>
                      </a:r>
                    </a:p>
                    <a:p>
                      <a:pPr marL="0" indent="0">
                        <a:buFont typeface="Arial" panose="020B0604020202020204" pitchFamily="34" charset="0"/>
                        <a:buNone/>
                      </a:pPr>
                      <a:r>
                        <a:rPr lang="en-GB" sz="1900" b="0" i="0" u="none" strike="noStrike" baseline="0" dirty="0" smtClean="0">
                          <a:solidFill>
                            <a:srgbClr val="000000"/>
                          </a:solidFill>
                          <a:latin typeface="Arial" panose="020B0604020202020204" pitchFamily="34" charset="0"/>
                          <a:cs typeface="Arial" panose="020B0604020202020204" pitchFamily="34" charset="0"/>
                        </a:rPr>
                        <a:t>     1500 </a:t>
                      </a:r>
                      <a:r>
                        <a:rPr lang="en-GB" sz="1900" b="1" i="0" u="none" strike="noStrike" baseline="0" dirty="0" smtClean="0">
                          <a:solidFill>
                            <a:srgbClr val="000000"/>
                          </a:solidFill>
                          <a:latin typeface="Arial" panose="020B0604020202020204" pitchFamily="34" charset="0"/>
                          <a:cs typeface="Arial" panose="020B0604020202020204" pitchFamily="34" charset="0"/>
                        </a:rPr>
                        <a:t>(1) </a:t>
                      </a:r>
                      <a:endParaRPr lang="en-GB" sz="1900" b="0" i="0" u="none" strike="noStrike" baseline="0" dirty="0" smtClean="0">
                        <a:solidFill>
                          <a:srgbClr val="000000"/>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900" b="0" i="0" u="none" strike="noStrike" baseline="0" dirty="0" smtClean="0">
                        <a:solidFill>
                          <a:srgbClr val="000000"/>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US" sz="1900" b="0" i="0" u="none" strike="noStrike" baseline="0" dirty="0" smtClean="0">
                          <a:solidFill>
                            <a:srgbClr val="000000"/>
                          </a:solidFill>
                          <a:latin typeface="Arial" panose="020B0604020202020204" pitchFamily="34" charset="0"/>
                          <a:cs typeface="Arial" panose="020B0604020202020204" pitchFamily="34" charset="0"/>
                        </a:rPr>
                        <a:t>Any acceptable calculation method that shows selective knowledge/understanding. </a:t>
                      </a:r>
                    </a:p>
                    <a:p>
                      <a:pPr marL="0" indent="0">
                        <a:buFont typeface="Arial" panose="020B0604020202020204" pitchFamily="34" charset="0"/>
                        <a:buNone/>
                      </a:pPr>
                      <a:endParaRPr lang="en-US" sz="1100" b="0" i="0" u="none" strike="noStrike" baseline="0" dirty="0" smtClean="0">
                        <a:solidFill>
                          <a:srgbClr val="000000"/>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US" sz="1900" b="0" i="0" u="none" strike="noStrike" baseline="0" dirty="0" smtClean="0">
                          <a:solidFill>
                            <a:srgbClr val="000000"/>
                          </a:solidFill>
                          <a:latin typeface="Arial" panose="020B0604020202020204" pitchFamily="34" charset="0"/>
                          <a:cs typeface="Arial" panose="020B0604020202020204" pitchFamily="34" charset="0"/>
                        </a:rPr>
                        <a:t>NB: </a:t>
                      </a:r>
                      <a:r>
                        <a:rPr lang="en-US" sz="1900" b="1" i="0" u="none" strike="noStrike" baseline="0" dirty="0" smtClean="0">
                          <a:solidFill>
                            <a:srgbClr val="000000"/>
                          </a:solidFill>
                          <a:latin typeface="Arial" panose="020B0604020202020204" pitchFamily="34" charset="0"/>
                          <a:cs typeface="Arial" panose="020B0604020202020204" pitchFamily="34" charset="0"/>
                        </a:rPr>
                        <a:t>Definition only = 1 mark </a:t>
                      </a:r>
                      <a:endParaRPr lang="en-US" sz="1900" b="0" i="0" u="none" strike="noStrike" baseline="0" dirty="0" smtClean="0">
                        <a:solidFill>
                          <a:srgbClr val="000000"/>
                        </a:solidFill>
                        <a:latin typeface="Arial" panose="020B0604020202020204" pitchFamily="34" charset="0"/>
                        <a:cs typeface="Arial" panose="020B0604020202020204" pitchFamily="34" charset="0"/>
                      </a:endParaRPr>
                    </a:p>
                    <a:p>
                      <a:r>
                        <a:rPr lang="en-US" sz="19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a:t>
                      </a:r>
                      <a:r>
                        <a:rPr lang="en-US" sz="1900" b="0" i="0" u="none" strike="noStrike" baseline="0" dirty="0" smtClean="0">
                          <a:solidFill>
                            <a:srgbClr val="000000"/>
                          </a:solidFill>
                          <a:latin typeface="Arial" panose="020B0604020202020204" pitchFamily="34" charset="0"/>
                          <a:cs typeface="Arial" panose="020B0604020202020204" pitchFamily="34" charset="0"/>
                        </a:rPr>
                        <a:t>	</a:t>
                      </a: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00392" y="2093947"/>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53036863"/>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188600"/>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850" b="1" dirty="0">
                <a:solidFill>
                  <a:srgbClr val="1F497D"/>
                </a:solidFill>
                <a:latin typeface="Arial" charset="0"/>
              </a:rPr>
              <a:t>Evidence A Cola-Cola India turns 20</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The Coca-Cola drink was launched in Agra, India in 1993. Since then Coca-Cola India has grown rapidly, owning two of the country’s largest soft drinks brands – </a:t>
            </a:r>
            <a:r>
              <a:rPr lang="en-US" sz="1850" dirty="0" err="1">
                <a:solidFill>
                  <a:srgbClr val="1F497D"/>
                </a:solidFill>
                <a:latin typeface="Arial" charset="0"/>
              </a:rPr>
              <a:t>Thums</a:t>
            </a:r>
            <a:r>
              <a:rPr lang="en-US" sz="1850" dirty="0">
                <a:solidFill>
                  <a:srgbClr val="1F497D"/>
                </a:solidFill>
                <a:latin typeface="Arial" charset="0"/>
              </a:rPr>
              <a:t> Up and Sprite. Operations include over 7,000 Indian</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distributors and more than 2.2 million retailers.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Coca-Cola India has invested more than $2bn in its </a:t>
            </a:r>
            <a:br>
              <a:rPr lang="en-US" sz="1850" dirty="0">
                <a:solidFill>
                  <a:srgbClr val="1F497D"/>
                </a:solidFill>
                <a:latin typeface="Arial" charset="0"/>
              </a:rPr>
            </a:br>
            <a:r>
              <a:rPr lang="en-US" sz="1850" dirty="0">
                <a:solidFill>
                  <a:srgbClr val="1F497D"/>
                </a:solidFill>
                <a:latin typeface="Arial" charset="0"/>
              </a:rPr>
              <a:t>Indian operations and provides direct employment to </a:t>
            </a:r>
            <a:br>
              <a:rPr lang="en-US" sz="1850" dirty="0">
                <a:solidFill>
                  <a:srgbClr val="1F497D"/>
                </a:solidFill>
                <a:latin typeface="Arial" charset="0"/>
              </a:rPr>
            </a:br>
            <a:r>
              <a:rPr lang="en-US" sz="1850" dirty="0">
                <a:solidFill>
                  <a:srgbClr val="1F497D"/>
                </a:solidFill>
                <a:latin typeface="Arial" charset="0"/>
              </a:rPr>
              <a:t>more than 25,000 people and indirect employment to </a:t>
            </a:r>
            <a:br>
              <a:rPr lang="en-US" sz="1850" dirty="0">
                <a:solidFill>
                  <a:srgbClr val="1F497D"/>
                </a:solidFill>
                <a:latin typeface="Arial" charset="0"/>
              </a:rPr>
            </a:br>
            <a:r>
              <a:rPr lang="en-US" sz="1850" dirty="0">
                <a:solidFill>
                  <a:srgbClr val="1F497D"/>
                </a:solidFill>
                <a:latin typeface="Arial" charset="0"/>
              </a:rPr>
              <a:t>more than 1,500,000 people through its vast supply and distribution system.</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Coca-Cola India is the country’s leading beverage company with an unmatched portfolio of beverages. These include Coca-Cola, Fanta Orange, </a:t>
            </a:r>
            <a:r>
              <a:rPr lang="en-US" sz="1850" dirty="0" err="1">
                <a:solidFill>
                  <a:srgbClr val="1F497D"/>
                </a:solidFill>
                <a:latin typeface="Arial" charset="0"/>
              </a:rPr>
              <a:t>Limca</a:t>
            </a:r>
            <a:r>
              <a:rPr lang="en-US" sz="1850" dirty="0">
                <a:solidFill>
                  <a:srgbClr val="1F497D"/>
                </a:solidFill>
                <a:latin typeface="Arial" charset="0"/>
              </a:rPr>
              <a:t>, Sprite, </a:t>
            </a:r>
            <a:r>
              <a:rPr lang="en-US" sz="1850" dirty="0" err="1">
                <a:solidFill>
                  <a:srgbClr val="1F497D"/>
                </a:solidFill>
                <a:latin typeface="Arial" charset="0"/>
              </a:rPr>
              <a:t>Thums</a:t>
            </a:r>
            <a:r>
              <a:rPr lang="en-US" sz="1850" dirty="0">
                <a:solidFill>
                  <a:srgbClr val="1F497D"/>
                </a:solidFill>
                <a:latin typeface="Arial" charset="0"/>
              </a:rPr>
              <a:t> Up, Burn, Kinley, </a:t>
            </a:r>
            <a:r>
              <a:rPr lang="en-US" sz="1850" dirty="0" err="1">
                <a:solidFill>
                  <a:srgbClr val="1F497D"/>
                </a:solidFill>
                <a:latin typeface="Arial" charset="0"/>
              </a:rPr>
              <a:t>Maaza</a:t>
            </a:r>
            <a:r>
              <a:rPr lang="en-US" sz="1850" dirty="0">
                <a:solidFill>
                  <a:srgbClr val="1F497D"/>
                </a:solidFill>
                <a:latin typeface="Arial" charset="0"/>
              </a:rPr>
              <a:t>, Minute Maid Pulpy Orange, Minute Maid </a:t>
            </a:r>
            <a:r>
              <a:rPr lang="en-US" sz="1850" dirty="0" err="1">
                <a:solidFill>
                  <a:srgbClr val="1F497D"/>
                </a:solidFill>
                <a:latin typeface="Arial" charset="0"/>
              </a:rPr>
              <a:t>Nimbu</a:t>
            </a:r>
            <a:r>
              <a:rPr lang="en-US" sz="1850" dirty="0">
                <a:solidFill>
                  <a:srgbClr val="1F497D"/>
                </a:solidFill>
                <a:latin typeface="Arial" charset="0"/>
              </a:rPr>
              <a:t> Fresh and the Georgia Gold range of teas and coffees and </a:t>
            </a:r>
            <a:r>
              <a:rPr lang="en-US" sz="1850" dirty="0" err="1">
                <a:solidFill>
                  <a:srgbClr val="1F497D"/>
                </a:solidFill>
                <a:latin typeface="Arial" charset="0"/>
              </a:rPr>
              <a:t>Vitingo</a:t>
            </a:r>
            <a:r>
              <a:rPr lang="en-US" sz="1850" dirty="0">
                <a:solidFill>
                  <a:srgbClr val="1F497D"/>
                </a:solidFill>
                <a:latin typeface="Arial" charset="0"/>
              </a:rPr>
              <a:t>.</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Coca-Cola India is one of the largest domestic buyers of agricultural products such as sugar and mango pulp. The company’s business also positively impacts on industries such as glass, plastics, automobiles and banking.</a:t>
            </a:r>
          </a:p>
        </p:txBody>
      </p:sp>
      <p:sp>
        <p:nvSpPr>
          <p:cNvPr id="6" name="Title 1"/>
          <p:cNvSpPr>
            <a:spLocks noGrp="1"/>
          </p:cNvSpPr>
          <p:nvPr>
            <p:ph type="title"/>
          </p:nvPr>
        </p:nvSpPr>
        <p:spPr>
          <a:xfrm>
            <a:off x="35496" y="72008"/>
            <a:ext cx="7704856" cy="548680"/>
          </a:xfrm>
        </p:spPr>
        <p:txBody>
          <a:bodyPr>
            <a:noAutofit/>
          </a:bodyPr>
          <a:lstStyle/>
          <a:p>
            <a:r>
              <a:rPr lang="en-GB" sz="4000" dirty="0"/>
              <a:t>7 – Exam Questions – January 2015</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fontAlgn="base">
              <a:spcBef>
                <a:spcPct val="0"/>
              </a:spcBef>
              <a:spcAft>
                <a:spcPct val="0"/>
              </a:spcAft>
            </a:pPr>
            <a:r>
              <a:rPr lang="en-GB" sz="1200" b="1" dirty="0">
                <a:solidFill>
                  <a:prstClr val="white"/>
                </a:solidFill>
                <a:latin typeface="Arial" panose="020B0604020202020204" pitchFamily="34" charset="0"/>
                <a:cs typeface="Arial" panose="020B0604020202020204" pitchFamily="34" charset="0"/>
              </a:rPr>
              <a:t>Page 17</a:t>
            </a:r>
          </a:p>
        </p:txBody>
      </p:sp>
      <p:pic>
        <p:nvPicPr>
          <p:cNvPr id="37890" name="Picture 2" descr="Image result for coca cola india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0400" y="2348880"/>
            <a:ext cx="2552080" cy="109029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hlinkClick r:id="rId4" action="ppaction://hlinkfile"/>
          </p:cNvPr>
          <p:cNvSpPr txBox="1"/>
          <p:nvPr/>
        </p:nvSpPr>
        <p:spPr>
          <a:xfrm>
            <a:off x="8316416" y="583836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9878105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3190617"/>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200" b="1" dirty="0">
                <a:solidFill>
                  <a:srgbClr val="1F497D"/>
                </a:solidFill>
                <a:latin typeface="Arial" charset="0"/>
              </a:rPr>
              <a:t>Evidence B Coca-Cola India – Responsible Marketing</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As part of our marketing, we have a Global Responsible Marketing Policy and we do not market any products directly to children under 12. This means we will not use advertising directly targeted at audiences that have more than 35% of children under 12. Our policy applies to all of our beverages and the media outlets we use. We are proud to be part of the ‘India Pledge’, which is a commitment to change food and beverage advertising to children under the age of 12 years in India.</a:t>
            </a:r>
          </a:p>
        </p:txBody>
      </p:sp>
      <p:sp>
        <p:nvSpPr>
          <p:cNvPr id="6" name="Title 1"/>
          <p:cNvSpPr>
            <a:spLocks noGrp="1"/>
          </p:cNvSpPr>
          <p:nvPr>
            <p:ph type="title"/>
          </p:nvPr>
        </p:nvSpPr>
        <p:spPr>
          <a:xfrm>
            <a:off x="35496" y="72008"/>
            <a:ext cx="7704856" cy="548680"/>
          </a:xfrm>
        </p:spPr>
        <p:txBody>
          <a:bodyPr>
            <a:noAutofit/>
          </a:bodyPr>
          <a:lstStyle/>
          <a:p>
            <a:r>
              <a:rPr lang="en-GB" sz="4000" dirty="0"/>
              <a:t>7 – Exam Questions – January 2015</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fontAlgn="base">
              <a:spcBef>
                <a:spcPct val="0"/>
              </a:spcBef>
              <a:spcAft>
                <a:spcPct val="0"/>
              </a:spcAft>
            </a:pPr>
            <a:r>
              <a:rPr lang="en-GB" sz="1200" b="1" dirty="0">
                <a:solidFill>
                  <a:prstClr val="white"/>
                </a:solidFill>
                <a:latin typeface="Arial" panose="020B0604020202020204" pitchFamily="34" charset="0"/>
                <a:cs typeface="Arial" panose="020B0604020202020204" pitchFamily="34" charset="0"/>
              </a:rPr>
              <a:t>Page 17</a:t>
            </a:r>
          </a:p>
        </p:txBody>
      </p:sp>
      <p:pic>
        <p:nvPicPr>
          <p:cNvPr id="37890" name="Picture 2" descr="Image result for coca cola india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5891" y="4869160"/>
            <a:ext cx="3488184" cy="1490218"/>
          </a:xfrm>
          <a:prstGeom prst="rect">
            <a:avLst/>
          </a:prstGeom>
          <a:noFill/>
          <a:extLst>
            <a:ext uri="{909E8E84-426E-40DD-AFC4-6F175D3DCCD1}">
              <a14:hiddenFill xmlns:a14="http://schemas.microsoft.com/office/drawing/2010/main">
                <a:solidFill>
                  <a:srgbClr val="FFFFFF"/>
                </a:solidFill>
              </a14:hiddenFill>
            </a:ext>
          </a:extLst>
        </p:spPr>
      </p:pic>
      <p:pic>
        <p:nvPicPr>
          <p:cNvPr id="39940" name="Picture 4" descr="Image result for coca cola india products"/>
          <p:cNvPicPr>
            <a:picLocks noChangeAspect="1" noChangeArrowheads="1"/>
          </p:cNvPicPr>
          <p:nvPr/>
        </p:nvPicPr>
        <p:blipFill rotWithShape="1">
          <a:blip r:embed="rId4">
            <a:extLst>
              <a:ext uri="{28A0092B-C50C-407E-A947-70E740481C1C}">
                <a14:useLocalDpi xmlns:a14="http://schemas.microsoft.com/office/drawing/2010/main" val="0"/>
              </a:ext>
            </a:extLst>
          </a:blip>
          <a:srcRect l="5994" t="4025"/>
          <a:stretch/>
        </p:blipFill>
        <p:spPr bwMode="auto">
          <a:xfrm>
            <a:off x="265135" y="4509120"/>
            <a:ext cx="5256441" cy="212298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hlinkClick r:id="rId5" action="ppaction://hlinkfile"/>
          </p:cNvPr>
          <p:cNvSpPr txBox="1"/>
          <p:nvPr/>
        </p:nvSpPr>
        <p:spPr>
          <a:xfrm>
            <a:off x="8316416" y="1085835"/>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86192260"/>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734903"/>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000" b="1" dirty="0">
                <a:solidFill>
                  <a:srgbClr val="1F497D"/>
                </a:solidFill>
                <a:latin typeface="Arial" charset="0"/>
              </a:rPr>
              <a:t>Evidence C New High-tech Bottling Plant</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a:solidFill>
                  <a:srgbClr val="1F497D"/>
                </a:solidFill>
                <a:latin typeface="Arial" charset="0"/>
              </a:rPr>
              <a:t>To mark its 20 years in India, Coca-Cola India opened a new bottling plant at </a:t>
            </a:r>
            <a:r>
              <a:rPr lang="en-US" sz="2000" dirty="0" err="1">
                <a:solidFill>
                  <a:srgbClr val="1F497D"/>
                </a:solidFill>
                <a:latin typeface="Arial" charset="0"/>
              </a:rPr>
              <a:t>Chatta</a:t>
            </a:r>
            <a:r>
              <a:rPr lang="en-US" sz="2000" dirty="0">
                <a:solidFill>
                  <a:srgbClr val="1F497D"/>
                </a:solidFill>
                <a:latin typeface="Arial" charset="0"/>
              </a:rPr>
              <a:t> in Uttar Pradesh. With an investment of </a:t>
            </a:r>
            <a:r>
              <a:rPr lang="en-US" sz="2000" dirty="0" err="1">
                <a:solidFill>
                  <a:srgbClr val="1F497D"/>
                </a:solidFill>
                <a:latin typeface="Arial" charset="0"/>
              </a:rPr>
              <a:t>Rs</a:t>
            </a:r>
            <a:r>
              <a:rPr lang="en-US" sz="2000" dirty="0">
                <a:solidFill>
                  <a:srgbClr val="1F497D"/>
                </a:solidFill>
                <a:latin typeface="Arial" charset="0"/>
              </a:rPr>
              <a:t> 135 crore ($23m) the new high-tech plant will be Coca-Cola India’s 58th manufacturing plant in the country. The company’s latest technology will ensure no wastage of water and energy. It will produce 1,200 bottles per minute and will be capital intensive, providing employment to 225 people.</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err="1">
                <a:solidFill>
                  <a:srgbClr val="1F497D"/>
                </a:solidFill>
                <a:latin typeface="Arial" charset="0"/>
              </a:rPr>
              <a:t>Venkatesh</a:t>
            </a:r>
            <a:r>
              <a:rPr lang="en-US" sz="2000" dirty="0">
                <a:solidFill>
                  <a:srgbClr val="1F497D"/>
                </a:solidFill>
                <a:latin typeface="Arial" charset="0"/>
              </a:rPr>
              <a:t> </a:t>
            </a:r>
            <a:r>
              <a:rPr lang="en-US" sz="2000" dirty="0" err="1">
                <a:solidFill>
                  <a:srgbClr val="1F497D"/>
                </a:solidFill>
                <a:latin typeface="Arial" charset="0"/>
              </a:rPr>
              <a:t>Kini</a:t>
            </a:r>
            <a:r>
              <a:rPr lang="en-US" sz="2000" dirty="0">
                <a:solidFill>
                  <a:srgbClr val="1F497D"/>
                </a:solidFill>
                <a:latin typeface="Arial" charset="0"/>
              </a:rPr>
              <a:t>, Deputy Business Unit </a:t>
            </a:r>
            <a:br>
              <a:rPr lang="en-US" sz="2000" dirty="0">
                <a:solidFill>
                  <a:srgbClr val="1F497D"/>
                </a:solidFill>
                <a:latin typeface="Arial" charset="0"/>
              </a:rPr>
            </a:br>
            <a:r>
              <a:rPr lang="en-US" sz="2000" dirty="0">
                <a:solidFill>
                  <a:srgbClr val="1F497D"/>
                </a:solidFill>
                <a:latin typeface="Arial" charset="0"/>
              </a:rPr>
              <a:t>President, Coca-Cola India, said, “Our </a:t>
            </a:r>
            <a:br>
              <a:rPr lang="en-US" sz="2000" dirty="0">
                <a:solidFill>
                  <a:srgbClr val="1F497D"/>
                </a:solidFill>
                <a:latin typeface="Arial" charset="0"/>
              </a:rPr>
            </a:br>
            <a:r>
              <a:rPr lang="en-US" sz="2000" dirty="0">
                <a:solidFill>
                  <a:srgbClr val="1F497D"/>
                </a:solidFill>
                <a:latin typeface="Arial" charset="0"/>
              </a:rPr>
              <a:t>investments in India are on track as we </a:t>
            </a:r>
            <a:br>
              <a:rPr lang="en-US" sz="2000" dirty="0">
                <a:solidFill>
                  <a:srgbClr val="1F497D"/>
                </a:solidFill>
                <a:latin typeface="Arial" charset="0"/>
              </a:rPr>
            </a:br>
            <a:r>
              <a:rPr lang="en-US" sz="2000" dirty="0">
                <a:solidFill>
                  <a:srgbClr val="1F497D"/>
                </a:solidFill>
                <a:latin typeface="Arial" charset="0"/>
              </a:rPr>
              <a:t>build scale, manufacturing capacity, </a:t>
            </a:r>
            <a:br>
              <a:rPr lang="en-US" sz="2000" dirty="0">
                <a:solidFill>
                  <a:srgbClr val="1F497D"/>
                </a:solidFill>
                <a:latin typeface="Arial" charset="0"/>
              </a:rPr>
            </a:br>
            <a:r>
              <a:rPr lang="en-US" sz="2000" dirty="0">
                <a:solidFill>
                  <a:srgbClr val="1F497D"/>
                </a:solidFill>
                <a:latin typeface="Arial" charset="0"/>
              </a:rPr>
              <a:t>distribution capability and a robust </a:t>
            </a:r>
            <a:br>
              <a:rPr lang="en-US" sz="2000" dirty="0">
                <a:solidFill>
                  <a:srgbClr val="1F497D"/>
                </a:solidFill>
                <a:latin typeface="Arial" charset="0"/>
              </a:rPr>
            </a:br>
            <a:r>
              <a:rPr lang="en-US" sz="2000" dirty="0">
                <a:solidFill>
                  <a:srgbClr val="1F497D"/>
                </a:solidFill>
                <a:latin typeface="Arial" charset="0"/>
              </a:rPr>
              <a:t>product portfolio to realise our business goals in India. By using quality management techniques, we share best practices and technological advancements with our suppliers, vendors and allied industries, which often leads to improvement in the overall standards of quality across industries.”</a:t>
            </a:r>
          </a:p>
        </p:txBody>
      </p:sp>
      <p:sp>
        <p:nvSpPr>
          <p:cNvPr id="6" name="Title 1"/>
          <p:cNvSpPr>
            <a:spLocks noGrp="1"/>
          </p:cNvSpPr>
          <p:nvPr>
            <p:ph type="title"/>
          </p:nvPr>
        </p:nvSpPr>
        <p:spPr>
          <a:xfrm>
            <a:off x="35496" y="72008"/>
            <a:ext cx="7704856" cy="548680"/>
          </a:xfrm>
        </p:spPr>
        <p:txBody>
          <a:bodyPr>
            <a:noAutofit/>
          </a:bodyPr>
          <a:lstStyle/>
          <a:p>
            <a:r>
              <a:rPr lang="en-GB" sz="4000" dirty="0"/>
              <a:t>7 – Exam Questions – January 2015</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fontAlgn="base">
              <a:spcBef>
                <a:spcPct val="0"/>
              </a:spcBef>
              <a:spcAft>
                <a:spcPct val="0"/>
              </a:spcAft>
            </a:pPr>
            <a:r>
              <a:rPr lang="en-GB" sz="1200" b="1" dirty="0">
                <a:solidFill>
                  <a:prstClr val="white"/>
                </a:solidFill>
                <a:latin typeface="Arial" panose="020B0604020202020204" pitchFamily="34" charset="0"/>
                <a:cs typeface="Arial" panose="020B0604020202020204" pitchFamily="34" charset="0"/>
              </a:rPr>
              <a:t>Page 17</a:t>
            </a:r>
          </a:p>
        </p:txBody>
      </p:sp>
      <p:pic>
        <p:nvPicPr>
          <p:cNvPr id="40962" name="Picture 2" descr="Image result for Venkatesh Kin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478137"/>
            <a:ext cx="3384376" cy="160704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hlinkClick r:id="rId4" action="ppaction://hlinkfile"/>
          </p:cNvPr>
          <p:cNvSpPr txBox="1"/>
          <p:nvPr/>
        </p:nvSpPr>
        <p:spPr>
          <a:xfrm>
            <a:off x="8316416" y="187792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973523984"/>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63089"/>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200" b="1" dirty="0">
                <a:solidFill>
                  <a:srgbClr val="1F497D"/>
                </a:solidFill>
                <a:latin typeface="Arial" charset="0"/>
              </a:rPr>
              <a:t>Evidence D Coca-Cola India – A Great Place to Work</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We aspire to be a great place to work, where employees are given opportunities to develop their skills and expand their breadth of experience. With this in mind we have developed six special training programs for all employees at all levels of the hierarchy.</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Pegasus is our leading training program which seeks to develop all-round top talent for future roles within Coca-Cola India. Catalyst is another training program for selected managerial staff, relatively high in the organisational hierarchy, preparing them for senior management positions.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In addition, our Coca-Cola University operates a six-month program which helps to source and train fresh young talent ahead of demand for our franchise bottlers. The program includes classroom learning, e-learning, mentoring, coaching, feedback and fieldwork.</a:t>
            </a:r>
          </a:p>
        </p:txBody>
      </p:sp>
      <p:sp>
        <p:nvSpPr>
          <p:cNvPr id="6" name="Title 1"/>
          <p:cNvSpPr>
            <a:spLocks noGrp="1"/>
          </p:cNvSpPr>
          <p:nvPr>
            <p:ph type="title"/>
          </p:nvPr>
        </p:nvSpPr>
        <p:spPr>
          <a:xfrm>
            <a:off x="35496" y="72008"/>
            <a:ext cx="7704856" cy="548680"/>
          </a:xfrm>
        </p:spPr>
        <p:txBody>
          <a:bodyPr>
            <a:noAutofit/>
          </a:bodyPr>
          <a:lstStyle/>
          <a:p>
            <a:r>
              <a:rPr lang="en-GB" sz="4000" dirty="0"/>
              <a:t>7 – Exam Questions – January 2015</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fontAlgn="base">
              <a:spcBef>
                <a:spcPct val="0"/>
              </a:spcBef>
              <a:spcAft>
                <a:spcPct val="0"/>
              </a:spcAft>
            </a:pPr>
            <a:r>
              <a:rPr lang="en-GB" sz="1200" b="1" dirty="0">
                <a:solidFill>
                  <a:prstClr val="white"/>
                </a:solidFill>
                <a:latin typeface="Arial" panose="020B0604020202020204" pitchFamily="34" charset="0"/>
                <a:cs typeface="Arial" panose="020B0604020202020204" pitchFamily="34" charset="0"/>
              </a:rPr>
              <a:t>Page 17</a:t>
            </a:r>
          </a:p>
        </p:txBody>
      </p:sp>
      <p:sp>
        <p:nvSpPr>
          <p:cNvPr id="9" name="TextBox 8">
            <a:hlinkClick r:id="rId3" action="ppaction://hlinkfile"/>
          </p:cNvPr>
          <p:cNvSpPr txBox="1"/>
          <p:nvPr/>
        </p:nvSpPr>
        <p:spPr>
          <a:xfrm>
            <a:off x="8316416" y="1085835"/>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136271403"/>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37441"/>
          </a:xfrm>
          <a:prstGeom prst="rect">
            <a:avLst/>
          </a:prstGeom>
        </p:spPr>
        <p:txBody>
          <a:bodyPr wrap="square">
            <a:spAutoFit/>
          </a:bodyPr>
          <a:lstStyle/>
          <a:p>
            <a:pPr marL="457200" indent="-457200">
              <a:spcAft>
                <a:spcPts val="400"/>
              </a:spcAft>
              <a:buClr>
                <a:srgbClr val="F79646">
                  <a:lumMod val="50000"/>
                </a:srgbClr>
              </a:buClr>
              <a:buFont typeface="+mj-lt"/>
              <a:buAutoNum type="arabicPeriod" startAt="8"/>
              <a:tabLst>
                <a:tab pos="8345488" algn="r"/>
              </a:tabLst>
            </a:pPr>
            <a:r>
              <a:rPr lang="en-US" sz="2100" dirty="0" smtClean="0">
                <a:solidFill>
                  <a:srgbClr val="FF0000"/>
                </a:solidFill>
              </a:rPr>
              <a:t>(b) Analyse </a:t>
            </a:r>
            <a:r>
              <a:rPr lang="en-US" sz="2100" dirty="0">
                <a:solidFill>
                  <a:srgbClr val="FF0000"/>
                </a:solidFill>
              </a:rPr>
              <a:t>one reason why Coca-Cola India has decided to use capital </a:t>
            </a:r>
            <a:r>
              <a:rPr lang="en-US" sz="2100" dirty="0" smtClean="0">
                <a:solidFill>
                  <a:srgbClr val="FF0000"/>
                </a:solidFill>
              </a:rPr>
              <a:t>intensive production </a:t>
            </a:r>
            <a:r>
              <a:rPr lang="en-US" sz="2100" dirty="0">
                <a:solidFill>
                  <a:srgbClr val="FF0000"/>
                </a:solidFill>
              </a:rPr>
              <a:t>in the new bottling plant</a:t>
            </a:r>
            <a:r>
              <a:rPr lang="en-US" sz="2100" dirty="0" smtClean="0">
                <a:solidFill>
                  <a:srgbClr val="FF0000"/>
                </a:solidFill>
              </a:rPr>
              <a:t>.</a:t>
            </a:r>
          </a:p>
          <a:p>
            <a:pPr>
              <a:spcAft>
                <a:spcPts val="400"/>
              </a:spcAft>
              <a:buClr>
                <a:srgbClr val="F79646">
                  <a:lumMod val="50000"/>
                </a:srgbClr>
              </a:buClr>
              <a:tabLst>
                <a:tab pos="8345488" algn="r"/>
              </a:tabLst>
            </a:pPr>
            <a:r>
              <a:rPr lang="en-US" sz="2100" b="1" dirty="0" smtClean="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100" b="1" dirty="0">
                <a:solidFill>
                  <a:srgbClr val="FF0000"/>
                </a:solidFill>
                <a:latin typeface="Arial" charset="0"/>
              </a:rPr>
              <a:t>Total for Question </a:t>
            </a:r>
            <a:r>
              <a:rPr lang="en-US" sz="2100" b="1" dirty="0" smtClean="0">
                <a:solidFill>
                  <a:srgbClr val="FF0000"/>
                </a:solidFill>
                <a:latin typeface="Arial" charset="0"/>
              </a:rPr>
              <a:t>8 </a:t>
            </a:r>
            <a:r>
              <a:rPr lang="en-US" sz="2100" b="1" dirty="0">
                <a:solidFill>
                  <a:srgbClr val="FF0000"/>
                </a:solidFill>
                <a:latin typeface="Arial" charset="0"/>
              </a:rPr>
              <a:t>= 6 marks)</a:t>
            </a:r>
            <a:endParaRPr lang="en-US" sz="2100" dirty="0">
              <a:solidFill>
                <a:srgbClr val="FF0000"/>
              </a:solidFill>
              <a:latin typeface="Arial" charset="0"/>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7 – Exam Questions – January 2015</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fontAlgn="base">
              <a:spcBef>
                <a:spcPct val="0"/>
              </a:spcBef>
              <a:spcAft>
                <a:spcPct val="0"/>
              </a:spcAft>
            </a:pPr>
            <a:r>
              <a:rPr lang="en-GB" sz="1200" b="1" dirty="0">
                <a:solidFill>
                  <a:prstClr val="white"/>
                </a:solidFill>
                <a:latin typeface="Arial" panose="020B0604020202020204" pitchFamily="34" charset="0"/>
                <a:cs typeface="Arial" panose="020B0604020202020204" pitchFamily="34" charset="0"/>
              </a:rPr>
              <a:t>Page 17</a:t>
            </a:r>
          </a:p>
        </p:txBody>
      </p:sp>
      <p:sp>
        <p:nvSpPr>
          <p:cNvPr id="3" name="TextBox 2">
            <a:hlinkClick r:id="rId3" action="ppaction://hlinkfile"/>
          </p:cNvPr>
          <p:cNvSpPr txBox="1"/>
          <p:nvPr/>
        </p:nvSpPr>
        <p:spPr>
          <a:xfrm>
            <a:off x="8316416" y="109178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854161799"/>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2 – Exam Questions – January 2014</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268050064"/>
              </p:ext>
            </p:extLst>
          </p:nvPr>
        </p:nvGraphicFramePr>
        <p:xfrm>
          <a:off x="251520" y="1052736"/>
          <a:ext cx="8640960" cy="5384800"/>
        </p:xfrm>
        <a:graphic>
          <a:graphicData uri="http://schemas.openxmlformats.org/drawingml/2006/table">
            <a:tbl>
              <a:tblPr firstRow="1" bandRow="1">
                <a:tableStyleId>{5C22544A-7EE6-4342-B048-85BDC9FD1C3A}</a:tableStyleId>
              </a:tblPr>
              <a:tblGrid>
                <a:gridCol w="1080120"/>
                <a:gridCol w="6552728"/>
                <a:gridCol w="1008112"/>
              </a:tblGrid>
              <a:tr h="370840">
                <a:tc>
                  <a:txBody>
                    <a:bodyPr/>
                    <a:lstStyle/>
                    <a:p>
                      <a:pPr algn="ctr"/>
                      <a:r>
                        <a:rPr lang="en-GB" sz="1600" dirty="0" smtClean="0">
                          <a:latin typeface="Arial" panose="020B0604020202020204" pitchFamily="34" charset="0"/>
                          <a:cs typeface="Arial" panose="020B0604020202020204" pitchFamily="34" charset="0"/>
                        </a:rPr>
                        <a:t>Question Number</a:t>
                      </a:r>
                      <a:endParaRPr lang="en-GB" sz="1600" dirty="0">
                        <a:latin typeface="Arial" panose="020B0604020202020204" pitchFamily="34" charset="0"/>
                        <a:cs typeface="Arial" panose="020B0604020202020204" pitchFamily="34" charset="0"/>
                      </a:endParaRPr>
                    </a:p>
                  </a:txBody>
                  <a:tcPr/>
                </a:tc>
                <a:tc>
                  <a:txBody>
                    <a:bodyPr/>
                    <a:lstStyle/>
                    <a:p>
                      <a:pPr algn="ctr"/>
                      <a:r>
                        <a:rPr lang="en-GB" sz="1600" b="1" dirty="0" smtClean="0">
                          <a:latin typeface="Arial" panose="020B0604020202020204" pitchFamily="34" charset="0"/>
                          <a:cs typeface="Arial" panose="020B0604020202020204" pitchFamily="34" charset="0"/>
                        </a:rPr>
                        <a:t>Question</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Marks</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Arial" panose="020B0604020202020204" pitchFamily="34" charset="0"/>
                          <a:cs typeface="Arial" panose="020B0604020202020204" pitchFamily="34" charset="0"/>
                        </a:rPr>
                        <a:t>8 (b)</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Answer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700" dirty="0" smtClean="0">
                          <a:latin typeface="Arial" panose="020B0604020202020204" pitchFamily="34" charset="0"/>
                          <a:cs typeface="Arial" panose="020B0604020202020204" pitchFamily="34" charset="0"/>
                        </a:rPr>
                        <a:t>6 marks</a:t>
                      </a:r>
                    </a:p>
                  </a:txBody>
                  <a:tcPr/>
                </a:tc>
              </a:tr>
              <a:tr h="370840">
                <a:tc>
                  <a:txBody>
                    <a:bodyPr/>
                    <a:lstStyle/>
                    <a:p>
                      <a:endParaRPr lang="en-GB" sz="1600" dirty="0">
                        <a:latin typeface="Arial" panose="020B0604020202020204" pitchFamily="34" charset="0"/>
                        <a:cs typeface="Arial" panose="020B0604020202020204" pitchFamily="34" charset="0"/>
                      </a:endParaRPr>
                    </a:p>
                  </a:txBody>
                  <a:tcPr/>
                </a:tc>
                <a:tc>
                  <a:txBody>
                    <a:bodyPr/>
                    <a:lstStyle/>
                    <a:p>
                      <a:pPr algn="ctr">
                        <a:spcAft>
                          <a:spcPts val="600"/>
                        </a:spcAft>
                      </a:pP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(Knowledge 2, Application 2, Analysis 2) </a:t>
                      </a:r>
                      <a:endPar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a:spcAft>
                          <a:spcPts val="600"/>
                        </a:spcAft>
                      </a:pP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Knowledge/understanding/: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up to 1 mark for defining capital intensive production methods e.g. when production uses large amounts of capital and relatively little labour </a:t>
                      </a: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(1)</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 up to 1 mark for stating a reason e.g. efficiency/quicker </a:t>
                      </a: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a:spcAft>
                          <a:spcPts val="600"/>
                        </a:spcAft>
                      </a:pP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Application: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up to 2 marks for </a:t>
                      </a:r>
                      <a:r>
                        <a:rPr kumimoji="0" lang="en-US" sz="1800" b="0" i="0" u="none" strike="noStrike" kern="1200" baseline="0" dirty="0" err="1" smtClean="0">
                          <a:solidFill>
                            <a:schemeClr val="dk1"/>
                          </a:solidFill>
                          <a:latin typeface="Arial" panose="020B0604020202020204" pitchFamily="34" charset="0"/>
                          <a:ea typeface="+mn-ea"/>
                          <a:cs typeface="Arial" panose="020B0604020202020204" pitchFamily="34" charset="0"/>
                        </a:rPr>
                        <a:t>contextualised</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 answers to </a:t>
                      </a:r>
                      <a:r>
                        <a:rPr kumimoji="0" lang="en-US" sz="1800" b="0" i="1" u="none" strike="noStrike" kern="1200" baseline="0" dirty="0" smtClean="0">
                          <a:solidFill>
                            <a:schemeClr val="dk1"/>
                          </a:solidFill>
                          <a:latin typeface="Arial" panose="020B0604020202020204" pitchFamily="34" charset="0"/>
                          <a:ea typeface="+mn-ea"/>
                          <a:cs typeface="Arial" panose="020B0604020202020204" pitchFamily="34" charset="0"/>
                        </a:rPr>
                        <a:t>Coca-Cola India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e.g. </a:t>
                      </a:r>
                      <a:r>
                        <a:rPr kumimoji="0" lang="en-US" sz="1800" b="0" i="1" u="none" strike="noStrike" kern="1200" baseline="0" dirty="0" smtClean="0">
                          <a:solidFill>
                            <a:schemeClr val="dk1"/>
                          </a:solidFill>
                          <a:latin typeface="Arial" panose="020B0604020202020204" pitchFamily="34" charset="0"/>
                          <a:ea typeface="+mn-ea"/>
                          <a:cs typeface="Arial" panose="020B0604020202020204" pitchFamily="34" charset="0"/>
                        </a:rPr>
                        <a:t>Coca-Cola India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sell thousands of bottles of soft drinks in India </a:t>
                      </a: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(1),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the new capital intensive bottling plant can fill 1,200 bottles per minute </a:t>
                      </a: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Analysis: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up to 2 marks for giving a reason/ cause/ consequence to </a:t>
                      </a:r>
                      <a:r>
                        <a:rPr kumimoji="0" lang="en-US" sz="1800" b="0" i="1" u="none" strike="noStrike" kern="1200" baseline="0" dirty="0" smtClean="0">
                          <a:solidFill>
                            <a:schemeClr val="dk1"/>
                          </a:solidFill>
                          <a:latin typeface="Arial" panose="020B0604020202020204" pitchFamily="34" charset="0"/>
                          <a:ea typeface="+mn-ea"/>
                          <a:cs typeface="Arial" panose="020B0604020202020204" pitchFamily="34" charset="0"/>
                        </a:rPr>
                        <a:t>Cola-Cola India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e.g. growing demand in India means </a:t>
                      </a:r>
                      <a:r>
                        <a:rPr kumimoji="0" lang="en-US" sz="1800" b="0" i="1" u="none" strike="noStrike" kern="1200" baseline="0" dirty="0" smtClean="0">
                          <a:solidFill>
                            <a:schemeClr val="dk1"/>
                          </a:solidFill>
                          <a:latin typeface="Arial" panose="020B0604020202020204" pitchFamily="34" charset="0"/>
                          <a:ea typeface="+mn-ea"/>
                          <a:cs typeface="Arial" panose="020B0604020202020204" pitchFamily="34" charset="0"/>
                        </a:rPr>
                        <a:t>Cola-Cola India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need to be able to fill bottles more quickly than before to meet the increasing demand </a:t>
                      </a: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(1)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capital intensive production can be a more cost effective way of filling the bottles rather than using employees to fill the bottles </a:t>
                      </a: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endParaRPr lang="en-GB" sz="1700" dirty="0" smtClean="0">
                        <a:latin typeface="Arial" panose="020B0604020202020204" pitchFamily="34" charset="0"/>
                        <a:cs typeface="Arial" panose="020B0604020202020204" pitchFamily="34" charset="0"/>
                      </a:endParaRPr>
                    </a:p>
                    <a:p>
                      <a:pPr algn="ctr"/>
                      <a:r>
                        <a:rPr lang="en-GB" sz="1700" dirty="0" smtClean="0">
                          <a:latin typeface="Arial" panose="020B0604020202020204" pitchFamily="34" charset="0"/>
                          <a:cs typeface="Arial" panose="020B0604020202020204" pitchFamily="34" charset="0"/>
                        </a:rPr>
                        <a:t>1-2 marks</a:t>
                      </a: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r>
                        <a:rPr lang="en-GB" sz="1700" dirty="0" smtClean="0">
                          <a:latin typeface="Arial" panose="020B0604020202020204" pitchFamily="34" charset="0"/>
                          <a:cs typeface="Arial" panose="020B0604020202020204" pitchFamily="34" charset="0"/>
                        </a:rPr>
                        <a:t>1-2 marks</a:t>
                      </a: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r>
                        <a:rPr lang="en-GB" sz="1700" dirty="0" smtClean="0">
                          <a:latin typeface="Arial" panose="020B0604020202020204" pitchFamily="34" charset="0"/>
                          <a:cs typeface="Arial" panose="020B0604020202020204" pitchFamily="34" charset="0"/>
                        </a:rPr>
                        <a:t>1-2 marks</a:t>
                      </a:r>
                    </a:p>
                    <a:p>
                      <a:pPr algn="ctr"/>
                      <a:endParaRPr lang="en-GB" sz="1700" dirty="0" smtClean="0">
                        <a:latin typeface="Arial" panose="020B0604020202020204" pitchFamily="34" charset="0"/>
                        <a:cs typeface="Arial" panose="020B0604020202020204" pitchFamily="34" charset="0"/>
                      </a:endParaRPr>
                    </a:p>
                  </a:txBody>
                  <a:tcPr/>
                </a:tc>
              </a:tr>
            </a:tbl>
          </a:graphicData>
        </a:graphic>
      </p:graphicFrame>
      <p:sp>
        <p:nvSpPr>
          <p:cNvPr id="5" name="TextBox 4">
            <a:hlinkClick r:id="rId3" action="ppaction://hlinkfile"/>
          </p:cNvPr>
          <p:cNvSpPr txBox="1"/>
          <p:nvPr/>
        </p:nvSpPr>
        <p:spPr>
          <a:xfrm>
            <a:off x="8172400" y="2886035"/>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75554188"/>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a:t>7</a:t>
            </a:r>
            <a:r>
              <a:rPr lang="en-GB" sz="4000" dirty="0" smtClean="0"/>
              <a:t> – Exam Questions – June 2015</a:t>
            </a:r>
            <a:endParaRPr lang="en-GB" sz="3600" dirty="0"/>
          </a:p>
        </p:txBody>
      </p:sp>
      <p:sp>
        <p:nvSpPr>
          <p:cNvPr id="7" name="Rectangle 6"/>
          <p:cNvSpPr/>
          <p:nvPr/>
        </p:nvSpPr>
        <p:spPr>
          <a:xfrm>
            <a:off x="305525" y="1124744"/>
            <a:ext cx="8586955" cy="5555367"/>
          </a:xfrm>
          <a:prstGeom prst="rect">
            <a:avLst/>
          </a:prstGeom>
        </p:spPr>
        <p:txBody>
          <a:bodyPr wrap="square">
            <a:spAutoFit/>
          </a:bodyPr>
          <a:lstStyle/>
          <a:p>
            <a:pPr marL="457200" indent="-457200">
              <a:spcAft>
                <a:spcPts val="300"/>
              </a:spcAft>
              <a:buClr>
                <a:schemeClr val="accent6">
                  <a:lumMod val="50000"/>
                </a:schemeClr>
              </a:buClr>
              <a:buFont typeface="+mj-lt"/>
              <a:buAutoNum type="arabicPeriod" startAt="5"/>
              <a:tabLst>
                <a:tab pos="6259116" algn="r"/>
              </a:tabLst>
            </a:pPr>
            <a:r>
              <a:rPr lang="en-US" sz="2000" dirty="0">
                <a:solidFill>
                  <a:srgbClr val="FF0000"/>
                </a:solidFill>
              </a:rPr>
              <a:t>Walkers, a potato crisps manufacturer, wants to increase output using its </a:t>
            </a:r>
            <a:r>
              <a:rPr lang="en-US" sz="2000" dirty="0" smtClean="0">
                <a:solidFill>
                  <a:srgbClr val="FF0000"/>
                </a:solidFill>
              </a:rPr>
              <a:t>existing production </a:t>
            </a:r>
            <a:r>
              <a:rPr lang="en-US" sz="2000" dirty="0">
                <a:solidFill>
                  <a:srgbClr val="FF0000"/>
                </a:solidFill>
              </a:rPr>
              <a:t>facilities</a:t>
            </a:r>
            <a:r>
              <a:rPr lang="en-US" sz="2000" dirty="0" smtClean="0">
                <a:solidFill>
                  <a:srgbClr val="FF0000"/>
                </a:solidFill>
              </a:rPr>
              <a:t>.</a:t>
            </a:r>
            <a:br>
              <a:rPr lang="en-US" sz="2000" dirty="0" smtClean="0">
                <a:solidFill>
                  <a:srgbClr val="FF0000"/>
                </a:solidFill>
              </a:rPr>
            </a:br>
            <a:r>
              <a:rPr lang="en-US" sz="2000" dirty="0" smtClean="0">
                <a:solidFill>
                  <a:srgbClr val="FF0000"/>
                </a:solidFill>
              </a:rPr>
              <a:t>(</a:t>
            </a:r>
            <a:r>
              <a:rPr lang="en-US" sz="2000" dirty="0">
                <a:solidFill>
                  <a:srgbClr val="FF0000"/>
                </a:solidFill>
              </a:rPr>
              <a:t>a) Which one of the following is a way to improve capacity utilisation at Walkers?</a:t>
            </a:r>
            <a:r>
              <a:rPr lang="en-US" sz="2000" dirty="0" smtClean="0">
                <a:solidFill>
                  <a:srgbClr val="FF0000"/>
                </a:solidFill>
              </a:rPr>
              <a:t>	(1</a:t>
            </a:r>
            <a:r>
              <a:rPr lang="en-US" sz="2000" dirty="0">
                <a:solidFill>
                  <a:srgbClr val="FF0000"/>
                </a:solidFill>
              </a:rPr>
              <a:t>)</a:t>
            </a:r>
          </a:p>
          <a:p>
            <a:pPr marL="804863" indent="-342900">
              <a:spcAft>
                <a:spcPts val="300"/>
              </a:spcAft>
              <a:buClr>
                <a:schemeClr val="accent6">
                  <a:lumMod val="50000"/>
                </a:schemeClr>
              </a:buClr>
              <a:buFont typeface="+mj-lt"/>
              <a:buAutoNum type="alphaUcPeriod"/>
              <a:tabLst>
                <a:tab pos="6259116" algn="r"/>
              </a:tabLst>
            </a:pPr>
            <a:r>
              <a:rPr lang="en-US" sz="2000" dirty="0">
                <a:solidFill>
                  <a:srgbClr val="FF0000"/>
                </a:solidFill>
              </a:rPr>
              <a:t>Reduce advertising spending</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Increase </a:t>
            </a:r>
            <a:r>
              <a:rPr lang="en-US" sz="2000" dirty="0">
                <a:solidFill>
                  <a:srgbClr val="FF0000"/>
                </a:solidFill>
              </a:rPr>
              <a:t>the prices of products</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Reduce </a:t>
            </a:r>
            <a:r>
              <a:rPr lang="en-US" sz="2000" dirty="0">
                <a:solidFill>
                  <a:srgbClr val="FF0000"/>
                </a:solidFill>
              </a:rPr>
              <a:t>inventory levels</a:t>
            </a:r>
          </a:p>
          <a:p>
            <a:pPr marL="804863" indent="-342900">
              <a:spcAft>
                <a:spcPts val="300"/>
              </a:spcAft>
              <a:buClr>
                <a:schemeClr val="accent6">
                  <a:lumMod val="50000"/>
                </a:schemeClr>
              </a:buClr>
              <a:buFont typeface="+mj-lt"/>
              <a:buAutoNum type="alphaUcPeriod"/>
              <a:tabLst>
                <a:tab pos="6259116" algn="r"/>
              </a:tabLst>
            </a:pPr>
            <a:r>
              <a:rPr lang="en-US" sz="2000" dirty="0" smtClean="0">
                <a:solidFill>
                  <a:srgbClr val="FF0000"/>
                </a:solidFill>
              </a:rPr>
              <a:t>Increase </a:t>
            </a:r>
            <a:r>
              <a:rPr lang="en-US" sz="2000" dirty="0">
                <a:solidFill>
                  <a:srgbClr val="FF0000"/>
                </a:solidFill>
              </a:rPr>
              <a:t>the product range	</a:t>
            </a:r>
            <a:r>
              <a:rPr lang="en-US" sz="2000" dirty="0" smtClean="0">
                <a:solidFill>
                  <a:srgbClr val="FF0000"/>
                </a:solidFill>
              </a:rPr>
              <a:t> </a:t>
            </a:r>
          </a:p>
          <a:p>
            <a:pPr>
              <a:spcAft>
                <a:spcPts val="300"/>
              </a:spcAft>
              <a:buClr>
                <a:schemeClr val="accent6">
                  <a:lumMod val="50000"/>
                </a:schemeClr>
              </a:buClr>
              <a:tabLst>
                <a:tab pos="6259116" algn="r"/>
              </a:tabLst>
            </a:pPr>
            <a:r>
              <a:rPr lang="en-US" sz="2000" dirty="0" smtClean="0">
                <a:solidFill>
                  <a:srgbClr val="FF0000"/>
                </a:solidFill>
              </a:rPr>
              <a:t>(b) Explain </a:t>
            </a:r>
            <a:r>
              <a:rPr lang="en-US" sz="2000" dirty="0">
                <a:solidFill>
                  <a:srgbClr val="FF0000"/>
                </a:solidFill>
              </a:rPr>
              <a:t>why this answer is correct</a:t>
            </a:r>
            <a:r>
              <a:rPr lang="en-US" sz="2000" dirty="0" smtClean="0">
                <a:solidFill>
                  <a:srgbClr val="FF0000"/>
                </a:solidFill>
              </a:rPr>
              <a:t>.</a:t>
            </a:r>
            <a:r>
              <a:rPr lang="en-US" sz="2000" dirty="0">
                <a:solidFill>
                  <a:srgbClr val="FF0000"/>
                </a:solidFill>
              </a:rPr>
              <a:t> </a:t>
            </a:r>
            <a:r>
              <a:rPr lang="en-US" sz="2000" dirty="0" smtClean="0">
                <a:solidFill>
                  <a:srgbClr val="FF0000"/>
                </a:solidFill>
              </a:rPr>
              <a:t>                        (</a:t>
            </a:r>
            <a:r>
              <a:rPr lang="en-US" sz="2000" dirty="0">
                <a:solidFill>
                  <a:srgbClr val="FF0000"/>
                </a:solidFill>
              </a:rPr>
              <a:t>3</a:t>
            </a:r>
            <a:r>
              <a:rPr lang="en-US" sz="2000" dirty="0" smtClean="0">
                <a:solidFill>
                  <a:srgbClr val="FF0000"/>
                </a:solidFill>
              </a:rPr>
              <a:t>)</a:t>
            </a:r>
          </a:p>
          <a:p>
            <a:pPr>
              <a:spcAft>
                <a:spcPts val="300"/>
              </a:spcAft>
              <a:buClr>
                <a:schemeClr val="accent6">
                  <a:lumMod val="50000"/>
                </a:schemeClr>
              </a:buClr>
              <a:tabLst>
                <a:tab pos="6259116"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4" name="TextBox 3">
            <a:hlinkClick r:id="rId3" action="ppaction://hlinkfile"/>
          </p:cNvPr>
          <p:cNvSpPr txBox="1"/>
          <p:nvPr/>
        </p:nvSpPr>
        <p:spPr>
          <a:xfrm>
            <a:off x="8316416" y="223796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668990118"/>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4000" dirty="0" smtClean="0"/>
              <a:t>7 </a:t>
            </a:r>
            <a:r>
              <a:rPr lang="en-GB" sz="4000" dirty="0"/>
              <a:t>– Exam Questions – </a:t>
            </a:r>
            <a:r>
              <a:rPr lang="en-GB" sz="4000" dirty="0" smtClean="0"/>
              <a:t>June 2015</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3825314930"/>
              </p:ext>
            </p:extLst>
          </p:nvPr>
        </p:nvGraphicFramePr>
        <p:xfrm>
          <a:off x="323528" y="1124744"/>
          <a:ext cx="8496944" cy="5550457"/>
        </p:xfrm>
        <a:graphic>
          <a:graphicData uri="http://schemas.openxmlformats.org/drawingml/2006/table">
            <a:tbl>
              <a:tblPr firstRow="1" bandRow="1">
                <a:tableStyleId>{5C22544A-7EE6-4342-B048-85BDC9FD1C3A}</a:tableStyleId>
              </a:tblPr>
              <a:tblGrid>
                <a:gridCol w="648072"/>
                <a:gridCol w="6984775"/>
                <a:gridCol w="864097"/>
              </a:tblGrid>
              <a:tr h="489459">
                <a:tc>
                  <a:txBody>
                    <a:bodyPr/>
                    <a:lstStyle/>
                    <a:p>
                      <a:r>
                        <a:rPr lang="en-GB" sz="1400" dirty="0" smtClean="0">
                          <a:latin typeface="Arial" panose="020B0604020202020204" pitchFamily="34" charset="0"/>
                          <a:cs typeface="Arial" panose="020B0604020202020204" pitchFamily="34" charset="0"/>
                        </a:rPr>
                        <a:t>1 (a)</a:t>
                      </a:r>
                      <a:endParaRPr lang="en-GB" sz="14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400" b="0" i="0" u="none" strike="noStrike" kern="1200" baseline="0" dirty="0" smtClean="0">
                          <a:solidFill>
                            <a:schemeClr val="lt1"/>
                          </a:solidFill>
                          <a:latin typeface="Arial" panose="020B0604020202020204" pitchFamily="34" charset="0"/>
                          <a:ea typeface="+mn-ea"/>
                          <a:cs typeface="Arial" panose="020B0604020202020204" pitchFamily="34" charset="0"/>
                        </a:rPr>
                        <a:t>Which one of the following is a way to improve capacity utilisation at Walkers?</a:t>
                      </a:r>
                    </a:p>
                    <a:p>
                      <a:r>
                        <a:rPr kumimoji="0" lang="en-US" sz="1400" b="0" i="0" u="none" strike="noStrike" kern="1200" baseline="0" dirty="0" smtClean="0">
                          <a:solidFill>
                            <a:schemeClr val="lt1"/>
                          </a:solidFill>
                          <a:latin typeface="Arial" panose="020B0604020202020204" pitchFamily="34" charset="0"/>
                          <a:ea typeface="+mn-ea"/>
                          <a:cs typeface="Arial" panose="020B0604020202020204" pitchFamily="34" charset="0"/>
                        </a:rPr>
                        <a:t>Answer: D (Increase the product range)</a:t>
                      </a:r>
                    </a:p>
                  </a:txBody>
                  <a:tcPr marL="68580" marR="68580" marT="34290" marB="34290"/>
                </a:tc>
                <a:tc>
                  <a:txBody>
                    <a:bodyPr/>
                    <a:lstStyle/>
                    <a:p>
                      <a:pPr algn="ctr"/>
                      <a:r>
                        <a:rPr lang="en-GB" sz="1400" b="0" dirty="0" smtClean="0">
                          <a:latin typeface="Arial" panose="020B0604020202020204" pitchFamily="34" charset="0"/>
                          <a:cs typeface="Arial" panose="020B0604020202020204" pitchFamily="34" charset="0"/>
                        </a:rPr>
                        <a:t>1 mark</a:t>
                      </a:r>
                      <a:endParaRPr lang="en-GB" sz="1400" b="0" dirty="0">
                        <a:latin typeface="Arial" panose="020B0604020202020204" pitchFamily="34" charset="0"/>
                        <a:cs typeface="Arial" panose="020B0604020202020204" pitchFamily="34" charset="0"/>
                      </a:endParaRPr>
                    </a:p>
                  </a:txBody>
                  <a:tcPr marL="68580" marR="68580" marT="34290" marB="34290"/>
                </a:tc>
              </a:tr>
              <a:tr h="5055157">
                <a:tc>
                  <a:txBody>
                    <a:bodyPr/>
                    <a:lstStyle/>
                    <a:p>
                      <a:r>
                        <a:rPr lang="en-GB" sz="1400" dirty="0" smtClean="0">
                          <a:latin typeface="Arial" panose="020B0604020202020204" pitchFamily="34" charset="0"/>
                          <a:cs typeface="Arial" panose="020B0604020202020204" pitchFamily="34" charset="0"/>
                        </a:rPr>
                        <a:t>1(b)</a:t>
                      </a:r>
                      <a:endParaRPr lang="en-GB" sz="1400" dirty="0">
                        <a:latin typeface="Arial" panose="020B0604020202020204" pitchFamily="34" charset="0"/>
                        <a:cs typeface="Arial" panose="020B0604020202020204" pitchFamily="34" charset="0"/>
                      </a:endParaRPr>
                    </a:p>
                  </a:txBody>
                  <a:tcPr marL="68580" marR="68580" marT="34290" marB="34290"/>
                </a:tc>
                <a:tc>
                  <a:txBody>
                    <a:bodyPr/>
                    <a:lstStyle/>
                    <a:p>
                      <a:pPr algn="just"/>
                      <a:r>
                        <a:rPr lang="en-US" sz="14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GB" sz="14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Definition of capacity utilisation e.g. the amount of actual output expressed as a percentage of the maximum possible output </a:t>
                      </a:r>
                      <a:endParaRPr lang="en-GB" sz="1400" b="0" i="0" u="none" strike="noStrike" baseline="0" dirty="0" smtClean="0">
                        <a:solidFill>
                          <a:srgbClr val="000000"/>
                        </a:solidFill>
                        <a:latin typeface="Arial" panose="020B0604020202020204" pitchFamily="34" charset="0"/>
                        <a:cs typeface="Arial" panose="020B0604020202020204" pitchFamily="34" charset="0"/>
                      </a:endParaRPr>
                    </a:p>
                    <a:p>
                      <a:r>
                        <a:rPr lang="en-GB" sz="1400" b="1" i="0" u="none" strike="noStrike" baseline="0" dirty="0" smtClean="0">
                          <a:solidFill>
                            <a:srgbClr val="000000"/>
                          </a:solidFill>
                          <a:latin typeface="Arial" panose="020B0604020202020204" pitchFamily="34" charset="0"/>
                          <a:cs typeface="Arial" panose="020B0604020202020204" pitchFamily="34" charset="0"/>
                        </a:rPr>
                        <a:t>OR </a:t>
                      </a:r>
                      <a:r>
                        <a:rPr lang="en-GB" sz="1400" b="0" i="0" u="none" strike="noStrike" baseline="0" dirty="0" smtClean="0">
                          <a:solidFill>
                            <a:srgbClr val="000000"/>
                          </a:solidFill>
                          <a:latin typeface="Arial" panose="020B0604020202020204" pitchFamily="34" charset="0"/>
                          <a:cs typeface="Arial" panose="020B0604020202020204" pitchFamily="34" charset="0"/>
                        </a:rPr>
                        <a:t>gives the formula: </a:t>
                      </a:r>
                    </a:p>
                    <a:p>
                      <a:pPr marL="1250950" indent="0"/>
                      <a:r>
                        <a:rPr lang="en-US" sz="1400" b="0" i="0" u="none" strike="noStrike" baseline="0" dirty="0" smtClean="0">
                          <a:solidFill>
                            <a:srgbClr val="000000"/>
                          </a:solidFill>
                          <a:latin typeface="Arial" panose="020B0604020202020204" pitchFamily="34" charset="0"/>
                          <a:cs typeface="Arial" panose="020B0604020202020204" pitchFamily="34" charset="0"/>
                        </a:rPr>
                        <a:t>         </a:t>
                      </a:r>
                      <a:r>
                        <a:rPr lang="en-US" sz="1400" b="0" i="0" u="sng" strike="noStrike" baseline="0" dirty="0" smtClean="0">
                          <a:solidFill>
                            <a:srgbClr val="000000"/>
                          </a:solidFill>
                          <a:latin typeface="Arial" panose="020B0604020202020204" pitchFamily="34" charset="0"/>
                          <a:cs typeface="Arial" panose="020B0604020202020204" pitchFamily="34" charset="0"/>
                        </a:rPr>
                        <a:t>Current Output </a:t>
                      </a:r>
                      <a:r>
                        <a:rPr lang="en-US" sz="1400" b="0" i="0" u="none" strike="noStrike" baseline="0" dirty="0" smtClean="0">
                          <a:solidFill>
                            <a:srgbClr val="000000"/>
                          </a:solidFill>
                          <a:latin typeface="Arial" panose="020B0604020202020204" pitchFamily="34" charset="0"/>
                          <a:cs typeface="Arial" panose="020B0604020202020204" pitchFamily="34" charset="0"/>
                        </a:rPr>
                        <a:t>              x 100 </a:t>
                      </a:r>
                      <a:r>
                        <a:rPr lang="en-US" sz="1400" b="1" i="0" u="none" strike="noStrike" baseline="0" dirty="0" smtClean="0">
                          <a:solidFill>
                            <a:srgbClr val="000000"/>
                          </a:solidFill>
                          <a:latin typeface="Arial" panose="020B0604020202020204" pitchFamily="34" charset="0"/>
                          <a:cs typeface="Arial" panose="020B0604020202020204" pitchFamily="34" charset="0"/>
                        </a:rPr>
                        <a:t>(1)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marL="1250950" indent="0"/>
                      <a:r>
                        <a:rPr lang="en-GB" sz="1400" b="0" i="0" u="none" strike="noStrike" baseline="0" dirty="0" smtClean="0">
                          <a:solidFill>
                            <a:srgbClr val="000000"/>
                          </a:solidFill>
                          <a:latin typeface="Arial" panose="020B0604020202020204" pitchFamily="34" charset="0"/>
                          <a:cs typeface="Arial" panose="020B0604020202020204" pitchFamily="34" charset="0"/>
                        </a:rPr>
                        <a:t>Maximum possible output </a:t>
                      </a:r>
                    </a:p>
                    <a:p>
                      <a:pPr marL="285750" indent="-285750">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Introducing new products will requires more use of the existing production facilities </a:t>
                      </a:r>
                      <a:r>
                        <a:rPr lang="en-US" sz="1400" b="1" i="0" u="none" strike="noStrike" baseline="0" dirty="0" smtClean="0">
                          <a:solidFill>
                            <a:srgbClr val="000000"/>
                          </a:solidFill>
                          <a:latin typeface="Arial" panose="020B0604020202020204" pitchFamily="34" charset="0"/>
                          <a:cs typeface="Arial" panose="020B0604020202020204" pitchFamily="34" charset="0"/>
                        </a:rPr>
                        <a:t>(1)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Output is therefore increased from the same production facilities improving capacity utilisation </a:t>
                      </a:r>
                      <a:r>
                        <a:rPr lang="en-US" sz="1400" b="1" i="0" u="none" strike="noStrike" baseline="0" dirty="0" smtClean="0">
                          <a:solidFill>
                            <a:srgbClr val="000000"/>
                          </a:solidFill>
                          <a:latin typeface="Arial" panose="020B0604020202020204" pitchFamily="34" charset="0"/>
                          <a:cs typeface="Arial" panose="020B0604020202020204" pitchFamily="34" charset="0"/>
                        </a:rPr>
                        <a:t>(1)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endParaRPr lang="en-GB" sz="1400" b="0" i="0" u="none" strike="noStrike" baseline="0" dirty="0" smtClean="0">
                        <a:solidFill>
                          <a:srgbClr val="000000"/>
                        </a:solidFill>
                        <a:latin typeface="Arial" panose="020B0604020202020204" pitchFamily="34" charset="0"/>
                        <a:cs typeface="Arial" panose="020B0604020202020204" pitchFamily="34" charset="0"/>
                      </a:endParaRPr>
                    </a:p>
                    <a:p>
                      <a:r>
                        <a:rPr lang="en-US" sz="14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GB" sz="14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 A is wrong because less advertising may lead to a fall in demand for Walkers crisps and a fall in production which will cause capacity utilisation to fall even more </a:t>
                      </a:r>
                      <a:r>
                        <a:rPr lang="en-US" sz="1400" b="1" i="0" u="none" strike="noStrike" baseline="0" dirty="0" smtClean="0">
                          <a:solidFill>
                            <a:srgbClr val="000000"/>
                          </a:solidFill>
                          <a:latin typeface="Arial" panose="020B0604020202020204" pitchFamily="34" charset="0"/>
                          <a:cs typeface="Arial" panose="020B0604020202020204" pitchFamily="34" charset="0"/>
                        </a:rPr>
                        <a:t>(1)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B is wrong because this results in less demand/consumers may switch to cheaper rivals, both will lead to a fall in production and therefore capacity utilisation </a:t>
                      </a:r>
                      <a:r>
                        <a:rPr lang="en-US" sz="1400" b="1" i="0" u="none" strike="noStrike" baseline="0" dirty="0" smtClean="0">
                          <a:solidFill>
                            <a:srgbClr val="000000"/>
                          </a:solidFill>
                          <a:latin typeface="Arial" panose="020B0604020202020204" pitchFamily="34" charset="0"/>
                          <a:cs typeface="Arial" panose="020B0604020202020204" pitchFamily="34" charset="0"/>
                        </a:rPr>
                        <a:t>(1)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C is wrong because reducing inventory levels also means that there is more unused space i.e. capacity utilisation decreases </a:t>
                      </a:r>
                      <a:r>
                        <a:rPr lang="en-US" sz="1400" b="1" i="0" u="none" strike="noStrike" baseline="0" dirty="0" smtClean="0">
                          <a:solidFill>
                            <a:srgbClr val="000000"/>
                          </a:solidFill>
                          <a:latin typeface="Arial" panose="020B0604020202020204" pitchFamily="34" charset="0"/>
                          <a:cs typeface="Arial" panose="020B0604020202020204" pitchFamily="34" charset="0"/>
                        </a:rPr>
                        <a:t>(1)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US" sz="14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r>
                        <a:rPr lang="en-US" sz="14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txBody>
                  <a:tcPr marL="68580" marR="68580" marT="34290" marB="34290"/>
                </a:tc>
                <a:tc>
                  <a:txBody>
                    <a:bodyPr/>
                    <a:lstStyle/>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1-3 marks</a:t>
                      </a:r>
                    </a:p>
                    <a:p>
                      <a:pPr algn="ctr"/>
                      <a:endParaRPr lang="en-GB" sz="1400" dirty="0" smtClean="0">
                        <a:latin typeface="Arial" panose="020B0604020202020204" pitchFamily="34" charset="0"/>
                        <a:cs typeface="Arial" panose="020B0604020202020204" pitchFamily="34" charset="0"/>
                      </a:endParaRPr>
                    </a:p>
                    <a:p>
                      <a:pPr algn="ctr"/>
                      <a:endParaRPr lang="en-IE"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Total 4</a:t>
                      </a:r>
                      <a:r>
                        <a:rPr lang="en-GB" sz="1400" baseline="0" dirty="0" smtClean="0">
                          <a:latin typeface="Arial" panose="020B0604020202020204" pitchFamily="34" charset="0"/>
                          <a:cs typeface="Arial" panose="020B0604020202020204" pitchFamily="34" charset="0"/>
                        </a:rPr>
                        <a:t> marks</a:t>
                      </a:r>
                      <a:endParaRPr lang="en-GB" sz="14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72400" y="3678123"/>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89815261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840760" cy="5632311"/>
          </a:xfrm>
          <a:prstGeom prst="rect">
            <a:avLst/>
          </a:prstGeom>
        </p:spPr>
        <p:txBody>
          <a:bodyPr wrap="square">
            <a:spAutoFit/>
          </a:bodyPr>
          <a:lstStyle/>
          <a:p>
            <a:pPr>
              <a:buClr>
                <a:schemeClr val="accent6">
                  <a:lumMod val="50000"/>
                </a:schemeClr>
              </a:buClr>
            </a:pPr>
            <a:r>
              <a:rPr lang="en-US" sz="2000" b="1" dirty="0" err="1">
                <a:solidFill>
                  <a:schemeClr val="accent5">
                    <a:lumMod val="50000"/>
                  </a:schemeClr>
                </a:solidFill>
              </a:rPr>
              <a:t>Pyroban</a:t>
            </a:r>
            <a:endParaRPr lang="en-US" sz="2000" b="1" dirty="0">
              <a:solidFill>
                <a:schemeClr val="accent5">
                  <a:lumMod val="50000"/>
                </a:schemeClr>
              </a:solidFill>
            </a:endParaRPr>
          </a:p>
          <a:p>
            <a:pPr marL="439738" indent="-439738">
              <a:buClr>
                <a:schemeClr val="accent6">
                  <a:lumMod val="50000"/>
                </a:schemeClr>
              </a:buClr>
              <a:buFont typeface="Wingdings 3" panose="05040102010807070707" pitchFamily="18" charset="2"/>
              <a:buChar char=""/>
            </a:pPr>
            <a:r>
              <a:rPr lang="en-US" sz="2000" dirty="0" err="1">
                <a:solidFill>
                  <a:schemeClr val="accent5">
                    <a:lumMod val="50000"/>
                  </a:schemeClr>
                </a:solidFill>
              </a:rPr>
              <a:t>Pyroban</a:t>
            </a:r>
            <a:r>
              <a:rPr lang="en-US" sz="2000" dirty="0">
                <a:solidFill>
                  <a:schemeClr val="accent5">
                    <a:lumMod val="50000"/>
                  </a:schemeClr>
                </a:solidFill>
              </a:rPr>
              <a:t> started life in Shoreham, Sussex in 1972 and has become a world leader in the design and manufacture of equipment for use in hazardous situations. They have a wide range of products, gas sensors and flameproof fork-lift trucks are just two examples. Customers include oil refineries, drilling rigs and mines. They are always trying to reduce costs and product development time. They have worked with engineering students at Brighton University to devise cost saving production strategies.</a:t>
            </a:r>
          </a:p>
          <a:p>
            <a:pPr marL="439738" indent="-439738">
              <a:buClr>
                <a:schemeClr val="accent6">
                  <a:lumMod val="50000"/>
                </a:schemeClr>
              </a:buClr>
              <a:buFont typeface="Wingdings 3" panose="05040102010807070707" pitchFamily="18" charset="2"/>
              <a:buChar char=""/>
            </a:pPr>
            <a:r>
              <a:rPr lang="en-US" sz="2000" dirty="0">
                <a:solidFill>
                  <a:schemeClr val="accent5">
                    <a:lumMod val="50000"/>
                  </a:schemeClr>
                </a:solidFill>
              </a:rPr>
              <a:t>One student recommended investment in new software that links production equipment directly to the computer assisted design (CAD) system. Another student was able to speed up the product design process by using scientific rather than intuitive analysis of its markets and competitors. Both measures saved time and costs</a:t>
            </a:r>
            <a:r>
              <a:rPr lang="en-US" sz="2000" dirty="0" smtClean="0">
                <a:solidFill>
                  <a:schemeClr val="accent5">
                    <a:lumMod val="50000"/>
                  </a:schemeClr>
                </a:solidFill>
              </a:rPr>
              <a:t>.</a:t>
            </a:r>
            <a:endParaRPr lang="en-US" sz="2000" dirty="0">
              <a:solidFill>
                <a:schemeClr val="accent5">
                  <a:lumMod val="50000"/>
                </a:schemeClr>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37</a:t>
            </a:r>
            <a:endParaRPr lang="en-GB" sz="1200" b="1" dirty="0">
              <a:latin typeface="Arial" panose="020B0604020202020204" pitchFamily="34" charset="0"/>
              <a:cs typeface="Arial" panose="020B0604020202020204" pitchFamily="34" charset="0"/>
            </a:endParaRPr>
          </a:p>
        </p:txBody>
      </p:sp>
      <p:pic>
        <p:nvPicPr>
          <p:cNvPr id="1026" name="Picture 2" descr="Image result for Pyrob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609" y="1096427"/>
            <a:ext cx="1592863" cy="11946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Pyrob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4319"/>
          <a:stretch/>
        </p:blipFill>
        <p:spPr bwMode="auto">
          <a:xfrm>
            <a:off x="7193789" y="3976260"/>
            <a:ext cx="1626684" cy="12529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Pyroba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1753"/>
          <a:stretch/>
        </p:blipFill>
        <p:spPr bwMode="auto">
          <a:xfrm>
            <a:off x="7227610" y="2530037"/>
            <a:ext cx="1592863" cy="118699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caterpillar equipment"/>
          <p:cNvPicPr>
            <a:picLocks noChangeAspect="1" noChangeArrowheads="1"/>
          </p:cNvPicPr>
          <p:nvPr/>
        </p:nvPicPr>
        <p:blipFill rotWithShape="1">
          <a:blip r:embed="rId6">
            <a:extLst>
              <a:ext uri="{28A0092B-C50C-407E-A947-70E740481C1C}">
                <a14:useLocalDpi xmlns:a14="http://schemas.microsoft.com/office/drawing/2010/main" val="0"/>
              </a:ext>
            </a:extLst>
          </a:blip>
          <a:srcRect l="7037" t="10289" r="8495" b="8210"/>
          <a:stretch/>
        </p:blipFill>
        <p:spPr bwMode="auto">
          <a:xfrm>
            <a:off x="7092280" y="5344413"/>
            <a:ext cx="1728193" cy="1252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9938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840760" cy="5509200"/>
          </a:xfrm>
          <a:prstGeom prst="rect">
            <a:avLst/>
          </a:prstGeom>
        </p:spPr>
        <p:txBody>
          <a:bodyPr wrap="square">
            <a:spAutoFit/>
          </a:bodyPr>
          <a:lstStyle/>
          <a:p>
            <a:pPr marL="439738" indent="-439738">
              <a:buClr>
                <a:schemeClr val="accent6">
                  <a:lumMod val="50000"/>
                </a:schemeClr>
              </a:buClr>
              <a:buFont typeface="Wingdings 3" panose="05040102010807070707" pitchFamily="18" charset="2"/>
              <a:buChar char=""/>
            </a:pPr>
            <a:r>
              <a:rPr lang="en-US" sz="2200" dirty="0" smtClean="0">
                <a:solidFill>
                  <a:schemeClr val="accent5">
                    <a:lumMod val="50000"/>
                  </a:schemeClr>
                </a:solidFill>
              </a:rPr>
              <a:t>Both </a:t>
            </a:r>
            <a:r>
              <a:rPr lang="en-US" sz="2200" dirty="0">
                <a:solidFill>
                  <a:schemeClr val="accent5">
                    <a:lumMod val="50000"/>
                  </a:schemeClr>
                </a:solidFill>
              </a:rPr>
              <a:t>these developments involved process innovation - changing the ways they produce. But they are both also connected to product innovation - tailoring the product to the needs of the customer.</a:t>
            </a:r>
          </a:p>
          <a:p>
            <a:pPr marL="439738" indent="-439738">
              <a:buClr>
                <a:schemeClr val="accent6">
                  <a:lumMod val="50000"/>
                </a:schemeClr>
              </a:buClr>
              <a:buFont typeface="Wingdings 3" panose="05040102010807070707" pitchFamily="18" charset="2"/>
              <a:buChar char=""/>
            </a:pPr>
            <a:r>
              <a:rPr lang="en-US" sz="2200" dirty="0">
                <a:solidFill>
                  <a:schemeClr val="accent5">
                    <a:lumMod val="50000"/>
                  </a:schemeClr>
                </a:solidFill>
              </a:rPr>
              <a:t>In 2011 the </a:t>
            </a:r>
            <a:r>
              <a:rPr lang="en-US" sz="2200" dirty="0" err="1">
                <a:solidFill>
                  <a:schemeClr val="accent5">
                    <a:lumMod val="50000"/>
                  </a:schemeClr>
                </a:solidFill>
              </a:rPr>
              <a:t>Pyroban</a:t>
            </a:r>
            <a:r>
              <a:rPr lang="en-US" sz="2200" dirty="0">
                <a:solidFill>
                  <a:schemeClr val="accent5">
                    <a:lumMod val="50000"/>
                  </a:schemeClr>
                </a:solidFill>
              </a:rPr>
              <a:t> Croup was acquired by Caterpillar Inc. Want to know more? Just Google </a:t>
            </a:r>
            <a:r>
              <a:rPr lang="en-US" sz="2200" dirty="0" err="1">
                <a:solidFill>
                  <a:schemeClr val="accent5">
                    <a:lumMod val="50000"/>
                  </a:schemeClr>
                </a:solidFill>
              </a:rPr>
              <a:t>Pyroban</a:t>
            </a:r>
            <a:r>
              <a:rPr lang="en-US" sz="2200" dirty="0">
                <a:solidFill>
                  <a:schemeClr val="accent5">
                    <a:lumMod val="50000"/>
                  </a:schemeClr>
                </a:solidFill>
              </a:rPr>
              <a:t>.</a:t>
            </a:r>
          </a:p>
          <a:p>
            <a:pPr>
              <a:buClr>
                <a:schemeClr val="accent6">
                  <a:lumMod val="50000"/>
                </a:schemeClr>
              </a:buClr>
            </a:pPr>
            <a:r>
              <a:rPr lang="en-US" sz="2200" b="1" dirty="0" smtClean="0">
                <a:solidFill>
                  <a:srgbClr val="FF0000"/>
                </a:solidFill>
              </a:rPr>
              <a:t>Questions</a:t>
            </a:r>
            <a:endParaRPr lang="en-US" sz="2200" b="1" dirty="0">
              <a:solidFill>
                <a:srgbClr val="FF0000"/>
              </a:solidFill>
            </a:endParaRPr>
          </a:p>
          <a:p>
            <a:pPr marL="457200" indent="-457200">
              <a:buClr>
                <a:schemeClr val="accent6">
                  <a:lumMod val="50000"/>
                </a:schemeClr>
              </a:buClr>
              <a:buFont typeface="+mj-lt"/>
              <a:buAutoNum type="arabicPeriod"/>
            </a:pPr>
            <a:r>
              <a:rPr lang="en-US" sz="2200" dirty="0" smtClean="0">
                <a:solidFill>
                  <a:srgbClr val="FF0000"/>
                </a:solidFill>
              </a:rPr>
              <a:t>Why </a:t>
            </a:r>
            <a:r>
              <a:rPr lang="en-US" sz="2200" dirty="0">
                <a:solidFill>
                  <a:srgbClr val="FF0000"/>
                </a:solidFill>
              </a:rPr>
              <a:t>is it important to save time and costs in these kinds of ways?</a:t>
            </a:r>
          </a:p>
          <a:p>
            <a:pPr marL="457200" indent="-457200">
              <a:buClr>
                <a:schemeClr val="accent6">
                  <a:lumMod val="50000"/>
                </a:schemeClr>
              </a:buClr>
              <a:buFont typeface="+mj-lt"/>
              <a:buAutoNum type="arabicPeriod"/>
            </a:pPr>
            <a:r>
              <a:rPr lang="en-US" sz="2200" dirty="0" err="1" smtClean="0">
                <a:solidFill>
                  <a:srgbClr val="FF0000"/>
                </a:solidFill>
              </a:rPr>
              <a:t>Pyroban</a:t>
            </a:r>
            <a:r>
              <a:rPr lang="en-US" sz="2200" dirty="0" smtClean="0">
                <a:solidFill>
                  <a:srgbClr val="FF0000"/>
                </a:solidFill>
              </a:rPr>
              <a:t> </a:t>
            </a:r>
            <a:r>
              <a:rPr lang="en-US" sz="2200" dirty="0">
                <a:solidFill>
                  <a:srgbClr val="FF0000"/>
                </a:solidFill>
              </a:rPr>
              <a:t>is a manufacturing business. Would it be equally important to save time and costs in a service sector business?</a:t>
            </a:r>
          </a:p>
          <a:p>
            <a:pPr marL="439738" indent="-439738">
              <a:buClr>
                <a:schemeClr val="accent6">
                  <a:lumMod val="50000"/>
                </a:schemeClr>
              </a:buClr>
              <a:buFont typeface="Wingdings 3" panose="05040102010807070707" pitchFamily="18" charset="2"/>
              <a:buChar char=""/>
            </a:pPr>
            <a:r>
              <a:rPr lang="en-US" sz="2200" dirty="0" smtClean="0">
                <a:solidFill>
                  <a:srgbClr val="FF0000"/>
                </a:solidFill>
              </a:rPr>
              <a:t>How </a:t>
            </a:r>
            <a:r>
              <a:rPr lang="en-US" sz="2200" dirty="0">
                <a:solidFill>
                  <a:srgbClr val="FF0000"/>
                </a:solidFill>
              </a:rPr>
              <a:t>might McDonald's or Burger King set about increasing their efficiency?</a:t>
            </a:r>
          </a:p>
        </p:txBody>
      </p:sp>
      <p:sp>
        <p:nvSpPr>
          <p:cNvPr id="6" name="Title 1"/>
          <p:cNvSpPr>
            <a:spLocks noGrp="1"/>
          </p:cNvSpPr>
          <p:nvPr>
            <p:ph type="title"/>
          </p:nvPr>
        </p:nvSpPr>
        <p:spPr>
          <a:xfrm>
            <a:off x="35496" y="72008"/>
            <a:ext cx="7704856" cy="548680"/>
          </a:xfrm>
        </p:spPr>
        <p:txBody>
          <a:bodyPr>
            <a:noAutofit/>
          </a:bodyPr>
          <a:lstStyle/>
          <a:p>
            <a:r>
              <a:rPr lang="en-GB" sz="4000" dirty="0"/>
              <a:t>7.1 – Labour or Capital Intensive</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37</a:t>
            </a:r>
            <a:endParaRPr lang="en-GB" sz="1200" b="1" dirty="0">
              <a:latin typeface="Arial" panose="020B0604020202020204" pitchFamily="34" charset="0"/>
              <a:cs typeface="Arial" panose="020B0604020202020204" pitchFamily="34" charset="0"/>
            </a:endParaRPr>
          </a:p>
        </p:txBody>
      </p:sp>
      <p:pic>
        <p:nvPicPr>
          <p:cNvPr id="9" name="Picture 2" descr="Image result for Pyrob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609" y="1096427"/>
            <a:ext cx="1592863" cy="119464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Pyrob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4319"/>
          <a:stretch/>
        </p:blipFill>
        <p:spPr bwMode="auto">
          <a:xfrm>
            <a:off x="7193789" y="3976260"/>
            <a:ext cx="1626684" cy="125294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Image result for Pyroba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1753"/>
          <a:stretch/>
        </p:blipFill>
        <p:spPr bwMode="auto">
          <a:xfrm>
            <a:off x="7227610" y="2530037"/>
            <a:ext cx="1592863" cy="118699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Image result for caterpillar equipment"/>
          <p:cNvPicPr>
            <a:picLocks noChangeAspect="1" noChangeArrowheads="1"/>
          </p:cNvPicPr>
          <p:nvPr/>
        </p:nvPicPr>
        <p:blipFill rotWithShape="1">
          <a:blip r:embed="rId6">
            <a:extLst>
              <a:ext uri="{28A0092B-C50C-407E-A947-70E740481C1C}">
                <a14:useLocalDpi xmlns:a14="http://schemas.microsoft.com/office/drawing/2010/main" val="0"/>
              </a:ext>
            </a:extLst>
          </a:blip>
          <a:srcRect l="7037" t="10289" r="8495" b="8210"/>
          <a:stretch/>
        </p:blipFill>
        <p:spPr bwMode="auto">
          <a:xfrm>
            <a:off x="7092280" y="5344413"/>
            <a:ext cx="1728193" cy="1252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dcmitype/"/>
    <ds:schemaRef ds:uri="http://purl.org/dc/elements/1.1/"/>
    <ds:schemaRef ds:uri="http://purl.org/dc/terms/"/>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63687</TotalTime>
  <Words>6458</Words>
  <Application>Microsoft Office PowerPoint</Application>
  <PresentationFormat>On-screen Show (4:3)</PresentationFormat>
  <Paragraphs>526</Paragraphs>
  <Slides>46</Slides>
  <Notes>46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Calibri</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7.1 – Labour or Capital Intensive</vt:lpstr>
      <vt:lpstr>7.1 – Labour or Capital Intensive</vt:lpstr>
      <vt:lpstr>7.1 – Labour or Capital Intensive</vt:lpstr>
      <vt:lpstr>7.1 – Labour or Capital Intensive</vt:lpstr>
      <vt:lpstr>7.1 – Labour or Capital Intensive</vt:lpstr>
      <vt:lpstr>7.1 – Labour or Capital Intensive</vt:lpstr>
      <vt:lpstr>7.1 – Labour or Capital Intensive</vt:lpstr>
      <vt:lpstr>7.1 – Labour or Capital Intensive</vt:lpstr>
      <vt:lpstr>7.1 – Labour or Capital Intensive</vt:lpstr>
      <vt:lpstr>7.2 – Competitive Pressures - Outsourcing</vt:lpstr>
      <vt:lpstr>7.2 – Competitive Pressures - Outsourcing</vt:lpstr>
      <vt:lpstr>7.2 – Competitive Pressures - Outsourcing</vt:lpstr>
      <vt:lpstr>7.2 – Competitive Pressures - Outsourcing</vt:lpstr>
      <vt:lpstr>7.2 – Competitive Pressures - Outsourcing</vt:lpstr>
      <vt:lpstr>7.2 – Competitive Pressures - Outsourcing</vt:lpstr>
      <vt:lpstr>7.2 – Competitive Pressures - Outsourcing</vt:lpstr>
      <vt:lpstr>7.3 – Capacity Utilisation</vt:lpstr>
      <vt:lpstr>7.3 – Capacity Utilisation</vt:lpstr>
      <vt:lpstr>7.3 – Capacity Utilisation</vt:lpstr>
      <vt:lpstr>7.3 – Capacity Utilisation</vt:lpstr>
      <vt:lpstr>7.3 – Capacity Utilisation</vt:lpstr>
      <vt:lpstr>7.3 – Capacity Utilisation</vt:lpstr>
      <vt:lpstr>7 – Exam Questions – January 2014</vt:lpstr>
      <vt:lpstr>7 – Exam Questions – January 2014</vt:lpstr>
      <vt:lpstr>7 – Exam Questions – January 2014</vt:lpstr>
      <vt:lpstr>7 – Exam Questions – January 2014</vt:lpstr>
      <vt:lpstr>3 – Exam Questions – January 2014</vt:lpstr>
      <vt:lpstr>7 – Exam Questions – January 2015</vt:lpstr>
      <vt:lpstr>4 – Exam Questions – January 2015</vt:lpstr>
      <vt:lpstr>7 – Exam Questions – January 2015</vt:lpstr>
      <vt:lpstr>7 – Exam Questions – January 2015</vt:lpstr>
      <vt:lpstr>7 – Exam Questions – January 2015</vt:lpstr>
      <vt:lpstr>7 – Exam Questions – January 2015</vt:lpstr>
      <vt:lpstr>7 – Exam Questions – January 2015</vt:lpstr>
      <vt:lpstr>7 – Exam Questions – January 2015</vt:lpstr>
      <vt:lpstr>7 – Exam Questions – January 2015</vt:lpstr>
      <vt:lpstr>2 – Exam Questions – January 2014</vt:lpstr>
      <vt:lpstr>7 – Exam Questions – June 2015</vt:lpstr>
      <vt:lpstr>7 – Exam Questions – June 2015</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07 - Productivity and Efficiency</dc:title>
  <dc:subject>eBusiness</dc:subject>
  <dc:creator>Enderoth</dc:creator>
  <cp:lastModifiedBy>Stephen Rafferty</cp:lastModifiedBy>
  <cp:revision>2168</cp:revision>
  <cp:lastPrinted>2014-01-22T18:25:48Z</cp:lastPrinted>
  <dcterms:created xsi:type="dcterms:W3CDTF">2008-03-12T11:01:44Z</dcterms:created>
  <dcterms:modified xsi:type="dcterms:W3CDTF">2018-08-02T19:15:58Z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